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1"/>
  </p:sldMasterIdLst>
  <p:notesMasterIdLst>
    <p:notesMasterId r:id="rId49"/>
  </p:notesMasterIdLst>
  <p:handoutMasterIdLst>
    <p:handoutMasterId r:id="rId50"/>
  </p:handout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Lst>
  <p:sldSz cx="14630400" cy="8229600"/>
  <p:notesSz cx="8229600" cy="14630400"/>
  <p:embeddedFontLst>
    <p:embeddedFont>
      <p:font typeface="Overpass" panose="020B0604020202020204"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1052"/>
    <a:srgbClr val="2421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63"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9133CD9-A147-4BAA-AE82-3019E373F757}"/>
              </a:ext>
            </a:extLst>
          </p:cNvPr>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2E167902-1278-40E2-E0FD-E4670E544CBC}"/>
              </a:ext>
            </a:extLst>
          </p:cNvPr>
          <p:cNvSpPr>
            <a:spLocks noGrp="1"/>
          </p:cNvSpPr>
          <p:nvPr>
            <p:ph type="dt" sz="quarter" idx="1"/>
          </p:nvPr>
        </p:nvSpPr>
        <p:spPr>
          <a:xfrm>
            <a:off x="4660900" y="0"/>
            <a:ext cx="3567113" cy="733425"/>
          </a:xfrm>
          <a:prstGeom prst="rect">
            <a:avLst/>
          </a:prstGeom>
        </p:spPr>
        <p:txBody>
          <a:bodyPr vert="horz" lIns="91440" tIns="45720" rIns="91440" bIns="45720" rtlCol="0"/>
          <a:lstStyle>
            <a:lvl1pPr algn="r">
              <a:defRPr sz="1200"/>
            </a:lvl1pPr>
          </a:lstStyle>
          <a:p>
            <a:fld id="{3D2A7857-8D16-4935-8B55-AB1C359A83BA}" type="datetimeFigureOut">
              <a:rPr lang="en-GB" smtClean="0"/>
              <a:t>06/04/2025</a:t>
            </a:fld>
            <a:endParaRPr lang="en-GB"/>
          </a:p>
        </p:txBody>
      </p:sp>
      <p:sp>
        <p:nvSpPr>
          <p:cNvPr id="4" name="Footer Placeholder 3">
            <a:extLst>
              <a:ext uri="{FF2B5EF4-FFF2-40B4-BE49-F238E27FC236}">
                <a16:creationId xmlns:a16="http://schemas.microsoft.com/office/drawing/2014/main" id="{FDD13925-BC3D-0692-EB03-5A0E5C74B740}"/>
              </a:ext>
            </a:extLst>
          </p:cNvPr>
          <p:cNvSpPr>
            <a:spLocks noGrp="1"/>
          </p:cNvSpPr>
          <p:nvPr>
            <p:ph type="ftr" sz="quarter" idx="2"/>
          </p:nvPr>
        </p:nvSpPr>
        <p:spPr>
          <a:xfrm>
            <a:off x="0" y="13896975"/>
            <a:ext cx="3565525" cy="733425"/>
          </a:xfrm>
          <a:prstGeom prst="rect">
            <a:avLst/>
          </a:prstGeom>
        </p:spPr>
        <p:txBody>
          <a:bodyPr vert="horz" lIns="91440" tIns="45720" rIns="91440" bIns="45720" rtlCol="0" anchor="b"/>
          <a:lstStyle>
            <a:lvl1pPr algn="l">
              <a:defRPr sz="1200"/>
            </a:lvl1pPr>
          </a:lstStyle>
          <a:p>
            <a:r>
              <a:rPr lang="en-GB"/>
              <a:t>Abdoulaye DEMBELE</a:t>
            </a:r>
          </a:p>
        </p:txBody>
      </p:sp>
      <p:sp>
        <p:nvSpPr>
          <p:cNvPr id="5" name="Slide Number Placeholder 4">
            <a:extLst>
              <a:ext uri="{FF2B5EF4-FFF2-40B4-BE49-F238E27FC236}">
                <a16:creationId xmlns:a16="http://schemas.microsoft.com/office/drawing/2014/main" id="{B50B2AC1-49F8-E365-87F5-B2CBCA0CA54D}"/>
              </a:ext>
            </a:extLst>
          </p:cNvPr>
          <p:cNvSpPr>
            <a:spLocks noGrp="1"/>
          </p:cNvSpPr>
          <p:nvPr>
            <p:ph type="sldNum" sz="quarter" idx="3"/>
          </p:nvPr>
        </p:nvSpPr>
        <p:spPr>
          <a:xfrm>
            <a:off x="4660900" y="13896975"/>
            <a:ext cx="3567113" cy="733425"/>
          </a:xfrm>
          <a:prstGeom prst="rect">
            <a:avLst/>
          </a:prstGeom>
        </p:spPr>
        <p:txBody>
          <a:bodyPr vert="horz" lIns="91440" tIns="45720" rIns="91440" bIns="45720" rtlCol="0" anchor="b"/>
          <a:lstStyle>
            <a:lvl1pPr algn="r">
              <a:defRPr sz="1200"/>
            </a:lvl1pPr>
          </a:lstStyle>
          <a:p>
            <a:fld id="{88CDC25E-0FAE-4B6A-9917-0DE9F4080ED3}" type="slidenum">
              <a:rPr lang="en-GB" smtClean="0"/>
              <a:t>‹#›</a:t>
            </a:fld>
            <a:endParaRPr lang="en-GB"/>
          </a:p>
        </p:txBody>
      </p:sp>
    </p:spTree>
    <p:extLst>
      <p:ext uri="{BB962C8B-B14F-4D97-AF65-F5344CB8AC3E}">
        <p14:creationId xmlns:p14="http://schemas.microsoft.com/office/powerpoint/2010/main" val="122470547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55687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4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4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4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lide 4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lide 4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lide 4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hyperlink" Target="https://github.com/Ablo25/IBM-Data-Science-Professional-Certificate/blob/522c81caafb46b58eed614119f7a5cc9640fac5f/Applied%20Data%20Science%20Capstone/03-Data%20Wrangling%20lab.ipynb" TargetMode="Externa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hyperlink" Target="https://github.com/Ablo25/IBM-Data-Science-Professional-Certificate/blob/522c81caafb46b58eed614119f7a5cc9640fac5f/Applied%20Data%20Science%20Capstone/05-EDA%20with%20Visualization%20lab.ipynb" TargetMode="Externa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blo25/IBM-Data-Science-Professional-Certificate/blob/522c81caafb46b58eed614119f7a5cc9640fac5f/Applied%20Data%20Science%20Capstone/04-EDA%20with%20SQL%20lab.ipynb"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hyperlink" Target="https://github.com/Ablo25/IBM-Data-Science-Professional-Certificate/blob/522c81caafb46b58eed614119f7a5cc9640fac5f/Applied%20Data%20Science%20Capstone/06-Interactive%20Visual%20Analytics%20with%20Folium%20lab.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hyperlink" Target="https://github.com/Ablo25/IBM-Data-Science-Professional-Certificate/blob/522c81caafb46b58eed614119f7a5cc9640fac5f/Applied%20Data%20Science%20Capstone/07-spacex_dash_app.p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34.png"/><Relationship Id="rId5" Type="http://schemas.openxmlformats.org/officeDocument/2006/relationships/image" Target="../media/image18.png"/><Relationship Id="rId4" Type="http://schemas.openxmlformats.org/officeDocument/2006/relationships/hyperlink" Target="https://github.com/Ablo25/IBM-Data-Science-Professional-Certificate/blob/522c81caafb46b58eed614119f7a5cc9640fac5f/Applied%20Data%20Science%20Capstone/08-Machine%20Learning%20Prediction%20lab.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39.xml"/><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4.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46.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blo25/IBM-Data-Science-Professional-Certificate/blob/522c81caafb46b58eed614119f7a5cc9640fac5f/Applied%20Data%20Science%20Capstone/01-Data%20Collection%20API%20Lab.ipynb" TargetMode="External"/><Relationship Id="rId2" Type="http://schemas.openxmlformats.org/officeDocument/2006/relationships/notesSlide" Target="../notesSlides/notesSlide46.xml"/><Relationship Id="rId1" Type="http://schemas.openxmlformats.org/officeDocument/2006/relationships/slideLayout" Target="../slideLayouts/slideLayout48.xml"/><Relationship Id="rId5" Type="http://schemas.openxmlformats.org/officeDocument/2006/relationships/hyperlink" Target="https://github.com/Ablo25/IBM-Data-Science-Professional-Certificate/blob/522c81caafb46b58eed614119f7a5cc9640fac5f/Applied%20Data%20Science%20Capstone/08-Machine%20Learning%20Prediction%20lab.ipynb" TargetMode="External"/><Relationship Id="rId4" Type="http://schemas.openxmlformats.org/officeDocument/2006/relationships/hyperlink" Target="https://en.wikipedia.org/wiki/List_of_Falcon_9_and_Falcon_Heavy_launche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github.com/Ablo25/IBM-Data-Science-Professional-Certificate/blob/522c81caafb46b58eed614119f7a5cc9640fac5f/Applied%20Data%20Science%20Capstone/01-Data%20Collection%20API%20Lab.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github.com/Ablo25/IBM-Data-Science-Professional-Certificate/blob/522c81caafb46b58eed614119f7a5cc9640fac5f/Applied%20Data%20Science%20Capstone/02-Data%20Collection%20with%20Web%20Scraping%20lab.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1196697" y="2215158"/>
            <a:ext cx="11954351" cy="971550"/>
          </a:xfrm>
          <a:prstGeom prst="rect">
            <a:avLst/>
          </a:prstGeom>
          <a:noFill/>
          <a:ln/>
        </p:spPr>
        <p:txBody>
          <a:bodyPr wrap="none" lIns="0" tIns="0" rIns="0" bIns="0" rtlCol="0" anchor="t"/>
          <a:lstStyle/>
          <a:p>
            <a:pPr marL="0" indent="0" algn="l">
              <a:lnSpc>
                <a:spcPts val="7650"/>
              </a:lnSpc>
              <a:buNone/>
            </a:pPr>
            <a:r>
              <a:rPr lang="en-US" sz="6100" b="1" kern="0" spc="-184" dirty="0">
                <a:solidFill>
                  <a:srgbClr val="FFFFFF"/>
                </a:solidFill>
                <a:latin typeface="Overpass Bold" pitchFamily="34" charset="0"/>
                <a:ea typeface="Overpass Bold" pitchFamily="34" charset="-122"/>
                <a:cs typeface="Overpass Bold" pitchFamily="34" charset="-120"/>
              </a:rPr>
              <a:t>IBM Data Science Capstone Project</a:t>
            </a:r>
            <a:endParaRPr lang="en-US" sz="6100" dirty="0"/>
          </a:p>
        </p:txBody>
      </p:sp>
      <p:sp>
        <p:nvSpPr>
          <p:cNvPr id="3" name="Shape 1"/>
          <p:cNvSpPr/>
          <p:nvPr/>
        </p:nvSpPr>
        <p:spPr>
          <a:xfrm>
            <a:off x="837724" y="1856184"/>
            <a:ext cx="30480" cy="1689497"/>
          </a:xfrm>
          <a:prstGeom prst="rect">
            <a:avLst/>
          </a:prstGeom>
          <a:solidFill>
            <a:srgbClr val="F20374"/>
          </a:solidFill>
          <a:ln/>
        </p:spPr>
      </p:sp>
      <p:sp>
        <p:nvSpPr>
          <p:cNvPr id="4" name="Text 2"/>
          <p:cNvSpPr/>
          <p:nvPr/>
        </p:nvSpPr>
        <p:spPr>
          <a:xfrm>
            <a:off x="837724" y="3904655"/>
            <a:ext cx="5111591" cy="422315"/>
          </a:xfrm>
          <a:prstGeom prst="rect">
            <a:avLst/>
          </a:prstGeom>
          <a:noFill/>
          <a:ln/>
        </p:spPr>
        <p:txBody>
          <a:bodyPr wrap="none" lIns="0" tIns="0" rIns="0" bIns="0" rtlCol="0" anchor="t"/>
          <a:lstStyle/>
          <a:p>
            <a:pPr marL="0" indent="0" algn="l">
              <a:lnSpc>
                <a:spcPts val="3300"/>
              </a:lnSpc>
              <a:buNone/>
            </a:pPr>
            <a:r>
              <a:rPr lang="en-US" sz="2650" b="1" kern="0" spc="-80" dirty="0">
                <a:solidFill>
                  <a:srgbClr val="E5E0DF"/>
                </a:solidFill>
                <a:latin typeface="Overpass Bold" pitchFamily="34" charset="0"/>
                <a:ea typeface="Overpass Bold" pitchFamily="34" charset="-122"/>
                <a:cs typeface="Overpass Bold" pitchFamily="34" charset="-120"/>
              </a:rPr>
              <a:t>Space X Falcon 9 Landing Analysis</a:t>
            </a:r>
            <a:endParaRPr lang="en-US" sz="2650" dirty="0"/>
          </a:p>
        </p:txBody>
      </p:sp>
      <p:sp>
        <p:nvSpPr>
          <p:cNvPr id="5" name="Text 3"/>
          <p:cNvSpPr/>
          <p:nvPr/>
        </p:nvSpPr>
        <p:spPr>
          <a:xfrm>
            <a:off x="837724" y="4685943"/>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6" name="Text 4"/>
          <p:cNvSpPr/>
          <p:nvPr/>
        </p:nvSpPr>
        <p:spPr>
          <a:xfrm>
            <a:off x="837724" y="5338167"/>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Abdoulaye DEMBELE</a:t>
            </a:r>
            <a:endParaRPr lang="en-US" sz="1850" dirty="0"/>
          </a:p>
        </p:txBody>
      </p:sp>
      <p:sp>
        <p:nvSpPr>
          <p:cNvPr id="7" name="Text 5"/>
          <p:cNvSpPr/>
          <p:nvPr/>
        </p:nvSpPr>
        <p:spPr>
          <a:xfrm>
            <a:off x="837724" y="5990392"/>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06 April 2025</a:t>
            </a:r>
            <a:endParaRPr lang="en-US" sz="1850" dirty="0"/>
          </a:p>
        </p:txBody>
      </p:sp>
      <p:sp>
        <p:nvSpPr>
          <p:cNvPr id="8" name="Rectangle 7">
            <a:extLst>
              <a:ext uri="{FF2B5EF4-FFF2-40B4-BE49-F238E27FC236}">
                <a16:creationId xmlns:a16="http://schemas.microsoft.com/office/drawing/2014/main" id="{0DE69254-216B-4417-6BCD-3B4AE9C9830D}"/>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96910" y="972622"/>
            <a:ext cx="742712" cy="742712"/>
          </a:xfrm>
          <a:prstGeom prst="rect">
            <a:avLst/>
          </a:prstGeom>
        </p:spPr>
      </p:pic>
      <p:sp>
        <p:nvSpPr>
          <p:cNvPr id="3" name="Text 0"/>
          <p:cNvSpPr/>
          <p:nvPr/>
        </p:nvSpPr>
        <p:spPr>
          <a:xfrm>
            <a:off x="2315289" y="1097637"/>
            <a:ext cx="3942636" cy="492681"/>
          </a:xfrm>
          <a:prstGeom prst="rect">
            <a:avLst/>
          </a:prstGeom>
          <a:noFill/>
          <a:ln/>
        </p:spPr>
        <p:txBody>
          <a:bodyPr wrap="none" lIns="0" tIns="0" rIns="0" bIns="0" rtlCol="0" anchor="t"/>
          <a:lstStyle/>
          <a:p>
            <a:pPr marL="0" indent="0" algn="l">
              <a:lnSpc>
                <a:spcPts val="3850"/>
              </a:lnSpc>
              <a:buNone/>
            </a:pPr>
            <a:r>
              <a:rPr lang="en-US" sz="3100" b="1" kern="0" spc="-93" dirty="0">
                <a:solidFill>
                  <a:srgbClr val="FFFFFF"/>
                </a:solidFill>
                <a:latin typeface="Overpass Bold" pitchFamily="34" charset="0"/>
                <a:ea typeface="Overpass Bold" pitchFamily="34" charset="-122"/>
                <a:cs typeface="Overpass Bold" pitchFamily="34" charset="-120"/>
              </a:rPr>
              <a:t>Data Wrangling</a:t>
            </a:r>
            <a:endParaRPr lang="en-US" sz="3100" dirty="0"/>
          </a:p>
        </p:txBody>
      </p:sp>
      <p:sp>
        <p:nvSpPr>
          <p:cNvPr id="4" name="Text 1"/>
          <p:cNvSpPr/>
          <p:nvPr/>
        </p:nvSpPr>
        <p:spPr>
          <a:xfrm>
            <a:off x="837724" y="2243018"/>
            <a:ext cx="6273046" cy="804029"/>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In this stage we started by importing pandas and NumPy, loading our collected data in the previous stage to perform our exploratory data analysis which aimed to clean the data and choose the valid features for training a machine learning model</a:t>
            </a:r>
            <a:endParaRPr lang="en-US" sz="1300" dirty="0"/>
          </a:p>
        </p:txBody>
      </p:sp>
      <p:sp>
        <p:nvSpPr>
          <p:cNvPr id="5" name="Text 2"/>
          <p:cNvSpPr/>
          <p:nvPr/>
        </p:nvSpPr>
        <p:spPr>
          <a:xfrm>
            <a:off x="7527250" y="2243018"/>
            <a:ext cx="6273046" cy="268010"/>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GitHub URL of the completed Data Wrangling task notebook</a:t>
            </a:r>
            <a:endParaRPr lang="en-US" sz="1300" dirty="0"/>
          </a:p>
        </p:txBody>
      </p:sp>
      <p:pic>
        <p:nvPicPr>
          <p:cNvPr id="6" name="Image 1" descr="preencoded.png">
            <a:hlinkClick r:id="rId4"/>
          </p:cNvPr>
          <p:cNvPicPr>
            <a:picLocks noChangeAspect="1"/>
          </p:cNvPicPr>
          <p:nvPr/>
        </p:nvPicPr>
        <p:blipFill>
          <a:blip r:embed="rId5"/>
          <a:stretch>
            <a:fillRect/>
          </a:stretch>
        </p:blipFill>
        <p:spPr>
          <a:xfrm>
            <a:off x="7527250" y="2699504"/>
            <a:ext cx="1083707" cy="460772"/>
          </a:xfrm>
          <a:prstGeom prst="rect">
            <a:avLst/>
          </a:prstGeom>
        </p:spPr>
      </p:pic>
      <p:pic>
        <p:nvPicPr>
          <p:cNvPr id="7" name="Image 2" descr="preencoded.png"/>
          <p:cNvPicPr>
            <a:picLocks noChangeAspect="1"/>
          </p:cNvPicPr>
          <p:nvPr/>
        </p:nvPicPr>
        <p:blipFill>
          <a:blip r:embed="rId6"/>
          <a:stretch>
            <a:fillRect/>
          </a:stretch>
        </p:blipFill>
        <p:spPr>
          <a:xfrm>
            <a:off x="837724" y="3537228"/>
            <a:ext cx="3238738" cy="670203"/>
          </a:xfrm>
          <a:prstGeom prst="rect">
            <a:avLst/>
          </a:prstGeom>
        </p:spPr>
      </p:pic>
      <p:sp>
        <p:nvSpPr>
          <p:cNvPr id="8" name="Text 3"/>
          <p:cNvSpPr/>
          <p:nvPr/>
        </p:nvSpPr>
        <p:spPr>
          <a:xfrm>
            <a:off x="1160145" y="4458772"/>
            <a:ext cx="2593777" cy="246459"/>
          </a:xfrm>
          <a:prstGeom prst="rect">
            <a:avLst/>
          </a:prstGeom>
          <a:noFill/>
          <a:ln/>
        </p:spPr>
        <p:txBody>
          <a:bodyPr wrap="none" lIns="0" tIns="0" rIns="0" bIns="0" rtlCol="0" anchor="t"/>
          <a:lstStyle/>
          <a:p>
            <a:pPr marL="0" indent="0" algn="ctr">
              <a:lnSpc>
                <a:spcPts val="1900"/>
              </a:lnSpc>
              <a:buNone/>
            </a:pPr>
            <a:r>
              <a:rPr lang="en-US" sz="1550" b="1" kern="0" spc="-47" dirty="0">
                <a:solidFill>
                  <a:srgbClr val="4D4D4D"/>
                </a:solidFill>
                <a:latin typeface="Overpass Bold" pitchFamily="34" charset="0"/>
                <a:ea typeface="Overpass Bold" pitchFamily="34" charset="-122"/>
                <a:cs typeface="Overpass Bold" pitchFamily="34" charset="-120"/>
              </a:rPr>
              <a:t>Loading the collected dataset.</a:t>
            </a:r>
            <a:endParaRPr lang="en-US" sz="1550" dirty="0"/>
          </a:p>
        </p:txBody>
      </p:sp>
      <p:pic>
        <p:nvPicPr>
          <p:cNvPr id="9" name="Image 3" descr="preencoded.png"/>
          <p:cNvPicPr>
            <a:picLocks noChangeAspect="1"/>
          </p:cNvPicPr>
          <p:nvPr/>
        </p:nvPicPr>
        <p:blipFill>
          <a:blip r:embed="rId7"/>
          <a:stretch>
            <a:fillRect/>
          </a:stretch>
        </p:blipFill>
        <p:spPr>
          <a:xfrm>
            <a:off x="4076462" y="3537228"/>
            <a:ext cx="3238738" cy="670203"/>
          </a:xfrm>
          <a:prstGeom prst="rect">
            <a:avLst/>
          </a:prstGeom>
        </p:spPr>
      </p:pic>
      <p:sp>
        <p:nvSpPr>
          <p:cNvPr id="10" name="Text 4"/>
          <p:cNvSpPr/>
          <p:nvPr/>
        </p:nvSpPr>
        <p:spPr>
          <a:xfrm>
            <a:off x="4243983" y="4458772"/>
            <a:ext cx="2903696" cy="739378"/>
          </a:xfrm>
          <a:prstGeom prst="rect">
            <a:avLst/>
          </a:prstGeom>
          <a:noFill/>
          <a:ln/>
        </p:spPr>
        <p:txBody>
          <a:bodyPr wrap="square" lIns="0" tIns="0" rIns="0" bIns="0" rtlCol="0" anchor="t"/>
          <a:lstStyle/>
          <a:p>
            <a:pPr marL="0" indent="0" algn="ctr">
              <a:lnSpc>
                <a:spcPts val="1900"/>
              </a:lnSpc>
              <a:buNone/>
            </a:pPr>
            <a:r>
              <a:rPr lang="en-US" sz="1550" b="1" kern="0" spc="-47" dirty="0">
                <a:solidFill>
                  <a:srgbClr val="4D4D4D"/>
                </a:solidFill>
                <a:latin typeface="Overpass Bold" pitchFamily="34" charset="0"/>
                <a:ea typeface="Overpass Bold" pitchFamily="34" charset="-122"/>
                <a:cs typeface="Overpass Bold" pitchFamily="34" charset="-120"/>
              </a:rPr>
              <a:t>Identifying and calculating the percentage of the missing values in each attribute</a:t>
            </a:r>
            <a:endParaRPr lang="en-US" sz="1550" dirty="0"/>
          </a:p>
        </p:txBody>
      </p:sp>
      <p:pic>
        <p:nvPicPr>
          <p:cNvPr id="11" name="Image 4" descr="preencoded.png"/>
          <p:cNvPicPr>
            <a:picLocks noChangeAspect="1"/>
          </p:cNvPicPr>
          <p:nvPr/>
        </p:nvPicPr>
        <p:blipFill>
          <a:blip r:embed="rId8"/>
          <a:stretch>
            <a:fillRect/>
          </a:stretch>
        </p:blipFill>
        <p:spPr>
          <a:xfrm>
            <a:off x="7315200" y="3537228"/>
            <a:ext cx="3238738" cy="670203"/>
          </a:xfrm>
          <a:prstGeom prst="rect">
            <a:avLst/>
          </a:prstGeom>
        </p:spPr>
      </p:pic>
      <p:sp>
        <p:nvSpPr>
          <p:cNvPr id="12" name="Text 5"/>
          <p:cNvSpPr/>
          <p:nvPr/>
        </p:nvSpPr>
        <p:spPr>
          <a:xfrm>
            <a:off x="7482721" y="4458772"/>
            <a:ext cx="2903696" cy="492919"/>
          </a:xfrm>
          <a:prstGeom prst="rect">
            <a:avLst/>
          </a:prstGeom>
          <a:noFill/>
          <a:ln/>
        </p:spPr>
        <p:txBody>
          <a:bodyPr wrap="square" lIns="0" tIns="0" rIns="0" bIns="0" rtlCol="0" anchor="t"/>
          <a:lstStyle/>
          <a:p>
            <a:pPr marL="0" indent="0" algn="ctr">
              <a:lnSpc>
                <a:spcPts val="1900"/>
              </a:lnSpc>
              <a:buNone/>
            </a:pPr>
            <a:r>
              <a:rPr lang="en-US" sz="1550" b="1" kern="0" spc="-47" dirty="0">
                <a:solidFill>
                  <a:srgbClr val="4D4D4D"/>
                </a:solidFill>
                <a:latin typeface="Overpass Bold" pitchFamily="34" charset="0"/>
                <a:ea typeface="Overpass Bold" pitchFamily="34" charset="-122"/>
                <a:cs typeface="Overpass Bold" pitchFamily="34" charset="-120"/>
              </a:rPr>
              <a:t>Identifying which columns are numerical and categorical</a:t>
            </a:r>
            <a:endParaRPr lang="en-US" sz="1550" dirty="0"/>
          </a:p>
        </p:txBody>
      </p:sp>
      <p:pic>
        <p:nvPicPr>
          <p:cNvPr id="13" name="Image 5" descr="preencoded.png"/>
          <p:cNvPicPr>
            <a:picLocks noChangeAspect="1"/>
          </p:cNvPicPr>
          <p:nvPr/>
        </p:nvPicPr>
        <p:blipFill>
          <a:blip r:embed="rId9"/>
          <a:stretch>
            <a:fillRect/>
          </a:stretch>
        </p:blipFill>
        <p:spPr>
          <a:xfrm>
            <a:off x="10553938" y="3537228"/>
            <a:ext cx="3238738" cy="670203"/>
          </a:xfrm>
          <a:prstGeom prst="rect">
            <a:avLst/>
          </a:prstGeom>
        </p:spPr>
      </p:pic>
      <p:sp>
        <p:nvSpPr>
          <p:cNvPr id="14" name="Text 6"/>
          <p:cNvSpPr/>
          <p:nvPr/>
        </p:nvSpPr>
        <p:spPr>
          <a:xfrm>
            <a:off x="10721459" y="4458772"/>
            <a:ext cx="2903696" cy="492919"/>
          </a:xfrm>
          <a:prstGeom prst="rect">
            <a:avLst/>
          </a:prstGeom>
          <a:noFill/>
          <a:ln/>
        </p:spPr>
        <p:txBody>
          <a:bodyPr wrap="square" lIns="0" tIns="0" rIns="0" bIns="0" rtlCol="0" anchor="t"/>
          <a:lstStyle/>
          <a:p>
            <a:pPr marL="0" indent="0" algn="ctr">
              <a:lnSpc>
                <a:spcPts val="1900"/>
              </a:lnSpc>
              <a:buNone/>
            </a:pPr>
            <a:r>
              <a:rPr lang="en-US" sz="1550" b="1" kern="0" spc="-47" dirty="0">
                <a:solidFill>
                  <a:srgbClr val="4D4D4D"/>
                </a:solidFill>
                <a:latin typeface="Overpass Bold" pitchFamily="34" charset="0"/>
                <a:ea typeface="Overpass Bold" pitchFamily="34" charset="-122"/>
                <a:cs typeface="Overpass Bold" pitchFamily="34" charset="-120"/>
              </a:rPr>
              <a:t>Calculating the number of launches on each site</a:t>
            </a:r>
            <a:endParaRPr lang="en-US" sz="1550" dirty="0"/>
          </a:p>
        </p:txBody>
      </p:sp>
      <p:pic>
        <p:nvPicPr>
          <p:cNvPr id="15" name="Image 6" descr="preencoded.png"/>
          <p:cNvPicPr>
            <a:picLocks noChangeAspect="1"/>
          </p:cNvPicPr>
          <p:nvPr/>
        </p:nvPicPr>
        <p:blipFill>
          <a:blip r:embed="rId10"/>
          <a:stretch>
            <a:fillRect/>
          </a:stretch>
        </p:blipFill>
        <p:spPr>
          <a:xfrm>
            <a:off x="837724" y="5617012"/>
            <a:ext cx="3238738" cy="670203"/>
          </a:xfrm>
          <a:prstGeom prst="rect">
            <a:avLst/>
          </a:prstGeom>
        </p:spPr>
      </p:pic>
      <p:sp>
        <p:nvSpPr>
          <p:cNvPr id="16" name="Text 7"/>
          <p:cNvSpPr/>
          <p:nvPr/>
        </p:nvSpPr>
        <p:spPr>
          <a:xfrm>
            <a:off x="1005245" y="6538555"/>
            <a:ext cx="2903696" cy="492919"/>
          </a:xfrm>
          <a:prstGeom prst="rect">
            <a:avLst/>
          </a:prstGeom>
          <a:noFill/>
          <a:ln/>
        </p:spPr>
        <p:txBody>
          <a:bodyPr wrap="square" lIns="0" tIns="0" rIns="0" bIns="0" rtlCol="0" anchor="t"/>
          <a:lstStyle/>
          <a:p>
            <a:pPr marL="0" indent="0" algn="ctr">
              <a:lnSpc>
                <a:spcPts val="1900"/>
              </a:lnSpc>
              <a:buNone/>
            </a:pPr>
            <a:r>
              <a:rPr lang="en-US" sz="1550" b="1" kern="0" spc="-47" dirty="0">
                <a:solidFill>
                  <a:srgbClr val="4D4D4D"/>
                </a:solidFill>
                <a:latin typeface="Overpass Bold" pitchFamily="34" charset="0"/>
                <a:ea typeface="Overpass Bold" pitchFamily="34" charset="-122"/>
                <a:cs typeface="Overpass Bold" pitchFamily="34" charset="-120"/>
              </a:rPr>
              <a:t>Calculating the number and occurrence of each orbit</a:t>
            </a:r>
            <a:endParaRPr lang="en-US" sz="1550" dirty="0"/>
          </a:p>
        </p:txBody>
      </p:sp>
      <p:pic>
        <p:nvPicPr>
          <p:cNvPr id="17" name="Image 7" descr="preencoded.png"/>
          <p:cNvPicPr>
            <a:picLocks noChangeAspect="1"/>
          </p:cNvPicPr>
          <p:nvPr/>
        </p:nvPicPr>
        <p:blipFill>
          <a:blip r:embed="rId11"/>
          <a:stretch>
            <a:fillRect/>
          </a:stretch>
        </p:blipFill>
        <p:spPr>
          <a:xfrm>
            <a:off x="4076462" y="5617012"/>
            <a:ext cx="3238738" cy="670203"/>
          </a:xfrm>
          <a:prstGeom prst="rect">
            <a:avLst/>
          </a:prstGeom>
        </p:spPr>
      </p:pic>
      <p:sp>
        <p:nvSpPr>
          <p:cNvPr id="18" name="Text 8"/>
          <p:cNvSpPr/>
          <p:nvPr/>
        </p:nvSpPr>
        <p:spPr>
          <a:xfrm>
            <a:off x="4243983" y="6538555"/>
            <a:ext cx="2903696" cy="492919"/>
          </a:xfrm>
          <a:prstGeom prst="rect">
            <a:avLst/>
          </a:prstGeom>
          <a:noFill/>
          <a:ln/>
        </p:spPr>
        <p:txBody>
          <a:bodyPr wrap="square" lIns="0" tIns="0" rIns="0" bIns="0" rtlCol="0" anchor="t"/>
          <a:lstStyle/>
          <a:p>
            <a:pPr marL="0" indent="0" algn="ctr">
              <a:lnSpc>
                <a:spcPts val="1900"/>
              </a:lnSpc>
              <a:buNone/>
            </a:pPr>
            <a:r>
              <a:rPr lang="en-US" sz="1550" b="1" kern="0" spc="-47" dirty="0">
                <a:solidFill>
                  <a:srgbClr val="4D4D4D"/>
                </a:solidFill>
                <a:latin typeface="Overpass Bold" pitchFamily="34" charset="0"/>
                <a:ea typeface="Overpass Bold" pitchFamily="34" charset="-122"/>
                <a:cs typeface="Overpass Bold" pitchFamily="34" charset="-120"/>
              </a:rPr>
              <a:t>Creating a landing outcome label from Outcome column</a:t>
            </a:r>
            <a:endParaRPr lang="en-US" sz="1550" dirty="0"/>
          </a:p>
        </p:txBody>
      </p:sp>
      <p:pic>
        <p:nvPicPr>
          <p:cNvPr id="19" name="Image 8" descr="preencoded.png"/>
          <p:cNvPicPr>
            <a:picLocks noChangeAspect="1"/>
          </p:cNvPicPr>
          <p:nvPr/>
        </p:nvPicPr>
        <p:blipFill>
          <a:blip r:embed="rId12"/>
          <a:stretch>
            <a:fillRect/>
          </a:stretch>
        </p:blipFill>
        <p:spPr>
          <a:xfrm>
            <a:off x="7315200" y="5617012"/>
            <a:ext cx="3238738" cy="670203"/>
          </a:xfrm>
          <a:prstGeom prst="rect">
            <a:avLst/>
          </a:prstGeom>
        </p:spPr>
      </p:pic>
      <p:sp>
        <p:nvSpPr>
          <p:cNvPr id="20" name="Text 9"/>
          <p:cNvSpPr/>
          <p:nvPr/>
        </p:nvSpPr>
        <p:spPr>
          <a:xfrm>
            <a:off x="7482721" y="6538555"/>
            <a:ext cx="2903696" cy="739378"/>
          </a:xfrm>
          <a:prstGeom prst="rect">
            <a:avLst/>
          </a:prstGeom>
          <a:noFill/>
          <a:ln/>
        </p:spPr>
        <p:txBody>
          <a:bodyPr wrap="square" lIns="0" tIns="0" rIns="0" bIns="0" rtlCol="0" anchor="t"/>
          <a:lstStyle/>
          <a:p>
            <a:pPr marL="0" indent="0" algn="ctr">
              <a:lnSpc>
                <a:spcPts val="1900"/>
              </a:lnSpc>
              <a:buNone/>
            </a:pPr>
            <a:r>
              <a:rPr lang="en-US" sz="1550" b="1" kern="0" spc="-47" dirty="0">
                <a:solidFill>
                  <a:srgbClr val="4D4D4D"/>
                </a:solidFill>
                <a:latin typeface="Overpass Bold" pitchFamily="34" charset="0"/>
                <a:ea typeface="Overpass Bold" pitchFamily="34" charset="-122"/>
                <a:cs typeface="Overpass Bold" pitchFamily="34" charset="-120"/>
              </a:rPr>
              <a:t>Determining the success rate of returning the first stage of the rocket</a:t>
            </a:r>
            <a:endParaRPr lang="en-US" sz="1550" dirty="0"/>
          </a:p>
        </p:txBody>
      </p:sp>
      <p:sp>
        <p:nvSpPr>
          <p:cNvPr id="21" name="Rectangle 20">
            <a:extLst>
              <a:ext uri="{FF2B5EF4-FFF2-40B4-BE49-F238E27FC236}">
                <a16:creationId xmlns:a16="http://schemas.microsoft.com/office/drawing/2014/main" id="{39458329-F959-A446-FB98-5E2EE32A9F68}"/>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7724" y="1087160"/>
            <a:ext cx="905351" cy="905351"/>
          </a:xfrm>
          <a:prstGeom prst="rect">
            <a:avLst/>
          </a:prstGeom>
        </p:spPr>
      </p:pic>
      <p:sp>
        <p:nvSpPr>
          <p:cNvPr id="3" name="Text 0"/>
          <p:cNvSpPr/>
          <p:nvPr/>
        </p:nvSpPr>
        <p:spPr>
          <a:xfrm>
            <a:off x="2334578" y="1187768"/>
            <a:ext cx="6816328"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EDA with Data Visualization</a:t>
            </a:r>
            <a:endParaRPr lang="en-US" sz="4400" dirty="0"/>
          </a:p>
        </p:txBody>
      </p:sp>
      <p:pic>
        <p:nvPicPr>
          <p:cNvPr id="4" name="Image 1" descr="preencoded.png"/>
          <p:cNvPicPr>
            <a:picLocks noChangeAspect="1"/>
          </p:cNvPicPr>
          <p:nvPr/>
        </p:nvPicPr>
        <p:blipFill>
          <a:blip r:embed="rId4"/>
          <a:stretch>
            <a:fillRect/>
          </a:stretch>
        </p:blipFill>
        <p:spPr>
          <a:xfrm>
            <a:off x="837724" y="2800112"/>
            <a:ext cx="6591657" cy="3743801"/>
          </a:xfrm>
          <a:prstGeom prst="rect">
            <a:avLst/>
          </a:prstGeom>
        </p:spPr>
      </p:pic>
      <p:sp>
        <p:nvSpPr>
          <p:cNvPr id="5" name="Text 1"/>
          <p:cNvSpPr/>
          <p:nvPr/>
        </p:nvSpPr>
        <p:spPr>
          <a:xfrm>
            <a:off x="837724" y="6813113"/>
            <a:ext cx="6591657"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6" name="Text 2"/>
          <p:cNvSpPr/>
          <p:nvPr/>
        </p:nvSpPr>
        <p:spPr>
          <a:xfrm>
            <a:off x="8020883" y="2746296"/>
            <a:ext cx="5779294" cy="2298144"/>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 In this stage we completed our EDA process through finding the correlation between the features and the target using different visualization tools via seaborn and matplotlib furthermore we have performed feature engineering by converting categorical features into dummy values.</a:t>
            </a:r>
            <a:endParaRPr lang="en-US" sz="1850" dirty="0"/>
          </a:p>
        </p:txBody>
      </p:sp>
      <p:sp>
        <p:nvSpPr>
          <p:cNvPr id="7" name="Text 3"/>
          <p:cNvSpPr/>
          <p:nvPr/>
        </p:nvSpPr>
        <p:spPr>
          <a:xfrm>
            <a:off x="8020883" y="5259824"/>
            <a:ext cx="5779294"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GitHub URL of the completed EDA with data visualization notebook </a:t>
            </a:r>
            <a:endParaRPr lang="en-US" sz="1850" dirty="0"/>
          </a:p>
        </p:txBody>
      </p:sp>
      <p:pic>
        <p:nvPicPr>
          <p:cNvPr id="8" name="Image 2" descr="preencoded.png">
            <a:hlinkClick r:id="rId5"/>
          </p:cNvPr>
          <p:cNvPicPr>
            <a:picLocks noChangeAspect="1"/>
          </p:cNvPicPr>
          <p:nvPr/>
        </p:nvPicPr>
        <p:blipFill>
          <a:blip r:embed="rId6"/>
          <a:stretch>
            <a:fillRect/>
          </a:stretch>
        </p:blipFill>
        <p:spPr>
          <a:xfrm>
            <a:off x="8020883" y="6295073"/>
            <a:ext cx="1548051" cy="658297"/>
          </a:xfrm>
          <a:prstGeom prst="rect">
            <a:avLst/>
          </a:prstGeom>
        </p:spPr>
      </p:pic>
      <p:sp>
        <p:nvSpPr>
          <p:cNvPr id="9" name="Rectangle 8">
            <a:extLst>
              <a:ext uri="{FF2B5EF4-FFF2-40B4-BE49-F238E27FC236}">
                <a16:creationId xmlns:a16="http://schemas.microsoft.com/office/drawing/2014/main" id="{EE5A20CC-6635-5896-0C7D-49CEBEA8197D}"/>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2002869" y="970597"/>
            <a:ext cx="3942636" cy="492681"/>
          </a:xfrm>
          <a:prstGeom prst="rect">
            <a:avLst/>
          </a:prstGeom>
          <a:noFill/>
          <a:ln/>
        </p:spPr>
        <p:txBody>
          <a:bodyPr wrap="none" lIns="0" tIns="0" rIns="0" bIns="0" rtlCol="0" anchor="t"/>
          <a:lstStyle/>
          <a:p>
            <a:pPr marL="0" indent="0" algn="ctr">
              <a:lnSpc>
                <a:spcPts val="3850"/>
              </a:lnSpc>
              <a:buNone/>
            </a:pPr>
            <a:r>
              <a:rPr lang="en-US" sz="3100" b="1" kern="0" spc="-93" dirty="0">
                <a:solidFill>
                  <a:srgbClr val="FFFFFF"/>
                </a:solidFill>
                <a:latin typeface="Overpass Bold" pitchFamily="34" charset="0"/>
                <a:ea typeface="Overpass Bold" pitchFamily="34" charset="-122"/>
                <a:cs typeface="Overpass Bold" pitchFamily="34" charset="-120"/>
              </a:rPr>
              <a:t>SQL Quires</a:t>
            </a:r>
            <a:endParaRPr lang="en-US" sz="3100" dirty="0"/>
          </a:p>
        </p:txBody>
      </p:sp>
      <p:sp>
        <p:nvSpPr>
          <p:cNvPr id="3" name="Text 1"/>
          <p:cNvSpPr/>
          <p:nvPr/>
        </p:nvSpPr>
        <p:spPr>
          <a:xfrm>
            <a:off x="837724" y="1630799"/>
            <a:ext cx="6273046" cy="268010"/>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•Display the names of the unique launch sites in the space mission.</a:t>
            </a:r>
            <a:endParaRPr lang="en-US" sz="1300" dirty="0"/>
          </a:p>
        </p:txBody>
      </p:sp>
      <p:sp>
        <p:nvSpPr>
          <p:cNvPr id="4" name="Text 2"/>
          <p:cNvSpPr/>
          <p:nvPr/>
        </p:nvSpPr>
        <p:spPr>
          <a:xfrm>
            <a:off x="837724" y="2049542"/>
            <a:ext cx="6273046" cy="268010"/>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•Display 5 records where launch sites begin with the string 'CCA’.</a:t>
            </a:r>
            <a:endParaRPr lang="en-US" sz="1300" dirty="0"/>
          </a:p>
        </p:txBody>
      </p:sp>
      <p:sp>
        <p:nvSpPr>
          <p:cNvPr id="5" name="Text 3"/>
          <p:cNvSpPr/>
          <p:nvPr/>
        </p:nvSpPr>
        <p:spPr>
          <a:xfrm>
            <a:off x="837724" y="2468285"/>
            <a:ext cx="6273046" cy="268010"/>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•Display the total payload mass carried by boosters launched by NASA (CRS).</a:t>
            </a:r>
            <a:endParaRPr lang="en-US" sz="1300" dirty="0"/>
          </a:p>
        </p:txBody>
      </p:sp>
      <p:sp>
        <p:nvSpPr>
          <p:cNvPr id="6" name="Text 4"/>
          <p:cNvSpPr/>
          <p:nvPr/>
        </p:nvSpPr>
        <p:spPr>
          <a:xfrm>
            <a:off x="837724" y="2887028"/>
            <a:ext cx="6273046" cy="536019"/>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•List the date when the first successful landing outcome in ground pad was achieved.</a:t>
            </a:r>
            <a:endParaRPr lang="en-US" sz="1300" dirty="0"/>
          </a:p>
        </p:txBody>
      </p:sp>
      <p:sp>
        <p:nvSpPr>
          <p:cNvPr id="7" name="Text 5"/>
          <p:cNvSpPr/>
          <p:nvPr/>
        </p:nvSpPr>
        <p:spPr>
          <a:xfrm>
            <a:off x="837724" y="3573780"/>
            <a:ext cx="6273046" cy="536019"/>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•List the names of the boosters which have success in drone ship and have payload mass greater than 4000 but less than 6000.</a:t>
            </a:r>
            <a:endParaRPr lang="en-US" sz="1300" dirty="0"/>
          </a:p>
        </p:txBody>
      </p:sp>
      <p:sp>
        <p:nvSpPr>
          <p:cNvPr id="8" name="Text 6"/>
          <p:cNvSpPr/>
          <p:nvPr/>
        </p:nvSpPr>
        <p:spPr>
          <a:xfrm>
            <a:off x="837724" y="4260533"/>
            <a:ext cx="6273046" cy="268010"/>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•List the total number of successful and failure mission outcomes.</a:t>
            </a:r>
            <a:endParaRPr lang="en-US" sz="1300" dirty="0"/>
          </a:p>
        </p:txBody>
      </p:sp>
      <p:sp>
        <p:nvSpPr>
          <p:cNvPr id="9" name="Text 7"/>
          <p:cNvSpPr/>
          <p:nvPr/>
        </p:nvSpPr>
        <p:spPr>
          <a:xfrm>
            <a:off x="837724" y="4679275"/>
            <a:ext cx="6273046" cy="536019"/>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•List the names of the booster versions which have carried the maximum payload mass. Use a subquery.</a:t>
            </a:r>
            <a:endParaRPr lang="en-US" sz="1300" dirty="0"/>
          </a:p>
        </p:txBody>
      </p:sp>
      <p:sp>
        <p:nvSpPr>
          <p:cNvPr id="10" name="Text 8"/>
          <p:cNvSpPr/>
          <p:nvPr/>
        </p:nvSpPr>
        <p:spPr>
          <a:xfrm>
            <a:off x="837724" y="5366028"/>
            <a:ext cx="6273046" cy="536019"/>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•List the failed landing outcomes in drone ship, their booster versions, and launch site names for the in year 2015.</a:t>
            </a:r>
            <a:endParaRPr lang="en-US" sz="1300" dirty="0"/>
          </a:p>
        </p:txBody>
      </p:sp>
      <p:sp>
        <p:nvSpPr>
          <p:cNvPr id="11" name="Text 9"/>
          <p:cNvSpPr/>
          <p:nvPr/>
        </p:nvSpPr>
        <p:spPr>
          <a:xfrm>
            <a:off x="837724" y="6052780"/>
            <a:ext cx="6273046" cy="536019"/>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•Rank the count of landing outcomes (such as Failure (drone ship) or Success (ground pad)) between the date 2010-06- 04 and 2017-03-20, in descending order.</a:t>
            </a:r>
            <a:endParaRPr lang="en-US" sz="1300" dirty="0"/>
          </a:p>
        </p:txBody>
      </p:sp>
      <p:pic>
        <p:nvPicPr>
          <p:cNvPr id="12" name="Image 0" descr="preencoded.png">
            <a:hlinkClick r:id="rId3"/>
          </p:cNvPr>
          <p:cNvPicPr>
            <a:picLocks noChangeAspect="1"/>
          </p:cNvPicPr>
          <p:nvPr/>
        </p:nvPicPr>
        <p:blipFill>
          <a:blip r:embed="rId4"/>
          <a:stretch>
            <a:fillRect/>
          </a:stretch>
        </p:blipFill>
        <p:spPr>
          <a:xfrm>
            <a:off x="837724" y="6777276"/>
            <a:ext cx="1083707" cy="460772"/>
          </a:xfrm>
          <a:prstGeom prst="rect">
            <a:avLst/>
          </a:prstGeom>
        </p:spPr>
      </p:pic>
      <p:pic>
        <p:nvPicPr>
          <p:cNvPr id="13" name="Image 1" descr="preencoded.png"/>
          <p:cNvPicPr>
            <a:picLocks noChangeAspect="1"/>
          </p:cNvPicPr>
          <p:nvPr/>
        </p:nvPicPr>
        <p:blipFill>
          <a:blip r:embed="rId5"/>
          <a:stretch>
            <a:fillRect/>
          </a:stretch>
        </p:blipFill>
        <p:spPr>
          <a:xfrm>
            <a:off x="9409271" y="1919288"/>
            <a:ext cx="4391025" cy="4391025"/>
          </a:xfrm>
          <a:prstGeom prst="rect">
            <a:avLst/>
          </a:prstGeom>
        </p:spPr>
      </p:pic>
      <p:sp>
        <p:nvSpPr>
          <p:cNvPr id="14" name="Rectangle 13">
            <a:extLst>
              <a:ext uri="{FF2B5EF4-FFF2-40B4-BE49-F238E27FC236}">
                <a16:creationId xmlns:a16="http://schemas.microsoft.com/office/drawing/2014/main" id="{ED517113-906F-EF7D-2AD4-78E405525577}"/>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74896" y="807125"/>
            <a:ext cx="978098" cy="978098"/>
          </a:xfrm>
          <a:prstGeom prst="rect">
            <a:avLst/>
          </a:prstGeom>
        </p:spPr>
      </p:pic>
      <p:sp>
        <p:nvSpPr>
          <p:cNvPr id="3" name="Text 0"/>
          <p:cNvSpPr/>
          <p:nvPr/>
        </p:nvSpPr>
        <p:spPr>
          <a:xfrm>
            <a:off x="2691646" y="1074539"/>
            <a:ext cx="5634157" cy="443151"/>
          </a:xfrm>
          <a:prstGeom prst="rect">
            <a:avLst/>
          </a:prstGeom>
          <a:noFill/>
          <a:ln/>
        </p:spPr>
        <p:txBody>
          <a:bodyPr wrap="none" lIns="0" tIns="0" rIns="0" bIns="0" rtlCol="0" anchor="t"/>
          <a:lstStyle/>
          <a:p>
            <a:pPr marL="0" indent="0" algn="l">
              <a:lnSpc>
                <a:spcPts val="3450"/>
              </a:lnSpc>
              <a:buNone/>
            </a:pPr>
            <a:r>
              <a:rPr lang="en-US" sz="2750" b="1" kern="0" spc="-84" dirty="0">
                <a:solidFill>
                  <a:srgbClr val="FFFFFF"/>
                </a:solidFill>
                <a:latin typeface="Overpass Bold" pitchFamily="34" charset="0"/>
                <a:ea typeface="Overpass Bold" pitchFamily="34" charset="-122"/>
                <a:cs typeface="Overpass Bold" pitchFamily="34" charset="-120"/>
              </a:rPr>
              <a:t>Build an Interactive Map with Folium</a:t>
            </a:r>
            <a:endParaRPr lang="en-US" sz="2750" dirty="0"/>
          </a:p>
        </p:txBody>
      </p:sp>
      <p:sp>
        <p:nvSpPr>
          <p:cNvPr id="4" name="Text 1"/>
          <p:cNvSpPr/>
          <p:nvPr/>
        </p:nvSpPr>
        <p:spPr>
          <a:xfrm>
            <a:off x="811530" y="2180749"/>
            <a:ext cx="3670935" cy="265867"/>
          </a:xfrm>
          <a:prstGeom prst="rect">
            <a:avLst/>
          </a:prstGeom>
          <a:noFill/>
          <a:ln/>
        </p:spPr>
        <p:txBody>
          <a:bodyPr wrap="none" lIns="0" tIns="0" rIns="0" bIns="0" rtlCol="0" anchor="t"/>
          <a:lstStyle/>
          <a:p>
            <a:pPr marL="0" indent="0" algn="l">
              <a:lnSpc>
                <a:spcPts val="2050"/>
              </a:lnSpc>
              <a:buNone/>
            </a:pPr>
            <a:r>
              <a:rPr lang="en-US" sz="1650" b="1" kern="0" spc="-50" dirty="0">
                <a:solidFill>
                  <a:srgbClr val="FFFFFF"/>
                </a:solidFill>
                <a:latin typeface="Overpass Bold" pitchFamily="34" charset="0"/>
                <a:ea typeface="Overpass Bold" pitchFamily="34" charset="-122"/>
                <a:cs typeface="Overpass Bold" pitchFamily="34" charset="-120"/>
              </a:rPr>
              <a:t>Building an Interactive Map with Folium</a:t>
            </a:r>
            <a:endParaRPr lang="en-US" sz="1650" dirty="0"/>
          </a:p>
        </p:txBody>
      </p:sp>
      <p:sp>
        <p:nvSpPr>
          <p:cNvPr id="5" name="Text 2"/>
          <p:cNvSpPr/>
          <p:nvPr/>
        </p:nvSpPr>
        <p:spPr>
          <a:xfrm>
            <a:off x="811530" y="2672596"/>
            <a:ext cx="13007340" cy="241102"/>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5E0DF"/>
                </a:solidFill>
                <a:latin typeface="Overpass" pitchFamily="34" charset="0"/>
                <a:ea typeface="Overpass" pitchFamily="34" charset="-122"/>
                <a:cs typeface="Overpass" pitchFamily="34" charset="-120"/>
              </a:rPr>
              <a:t>In this stage we used folium library to represent our work as geospatial data by drawing markers circles and lines on an interactive map.</a:t>
            </a:r>
            <a:endParaRPr lang="en-US" sz="1150" dirty="0"/>
          </a:p>
        </p:txBody>
      </p:sp>
      <p:sp>
        <p:nvSpPr>
          <p:cNvPr id="6" name="Text 3"/>
          <p:cNvSpPr/>
          <p:nvPr/>
        </p:nvSpPr>
        <p:spPr>
          <a:xfrm>
            <a:off x="811530" y="2966442"/>
            <a:ext cx="13007340" cy="241102"/>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5E0DF"/>
                </a:solidFill>
                <a:latin typeface="Overpass" pitchFamily="34" charset="0"/>
                <a:ea typeface="Overpass" pitchFamily="34" charset="-122"/>
                <a:cs typeface="Overpass" pitchFamily="34" charset="-120"/>
              </a:rPr>
              <a:t>We started our interactive map by drawing 4 circles on 4 different sites belongs to Falcon 9 rockets lunches have the following information:</a:t>
            </a:r>
            <a:endParaRPr lang="en-US" sz="1150" dirty="0"/>
          </a:p>
        </p:txBody>
      </p:sp>
      <p:sp>
        <p:nvSpPr>
          <p:cNvPr id="7" name="Shape 4"/>
          <p:cNvSpPr/>
          <p:nvPr/>
        </p:nvSpPr>
        <p:spPr>
          <a:xfrm>
            <a:off x="811530" y="3377089"/>
            <a:ext cx="13007340" cy="2200632"/>
          </a:xfrm>
          <a:prstGeom prst="roundRect">
            <a:avLst>
              <a:gd name="adj" fmla="val 2876"/>
            </a:avLst>
          </a:prstGeom>
          <a:noFill/>
          <a:ln w="7620">
            <a:solidFill>
              <a:srgbClr val="FFFFFF">
                <a:alpha val="24000"/>
              </a:srgbClr>
            </a:solidFill>
            <a:prstDash val="solid"/>
          </a:ln>
        </p:spPr>
      </p:sp>
      <p:sp>
        <p:nvSpPr>
          <p:cNvPr id="8" name="Shape 5"/>
          <p:cNvSpPr/>
          <p:nvPr/>
        </p:nvSpPr>
        <p:spPr>
          <a:xfrm>
            <a:off x="819150" y="3384709"/>
            <a:ext cx="12990790" cy="437078"/>
          </a:xfrm>
          <a:prstGeom prst="rect">
            <a:avLst/>
          </a:prstGeom>
          <a:solidFill>
            <a:srgbClr val="FFFFFF">
              <a:alpha val="4000"/>
            </a:srgbClr>
          </a:solidFill>
          <a:ln/>
        </p:spPr>
      </p:sp>
      <p:sp>
        <p:nvSpPr>
          <p:cNvPr id="9" name="Text 6"/>
          <p:cNvSpPr/>
          <p:nvPr/>
        </p:nvSpPr>
        <p:spPr>
          <a:xfrm>
            <a:off x="971074" y="3482697"/>
            <a:ext cx="4024789" cy="241102"/>
          </a:xfrm>
          <a:prstGeom prst="rect">
            <a:avLst/>
          </a:prstGeom>
          <a:noFill/>
          <a:ln/>
        </p:spPr>
        <p:txBody>
          <a:bodyPr wrap="none" lIns="0" tIns="0" rIns="0" bIns="0" rtlCol="0" anchor="t"/>
          <a:lstStyle/>
          <a:p>
            <a:pPr marL="0" indent="0" algn="ctr">
              <a:lnSpc>
                <a:spcPts val="1850"/>
              </a:lnSpc>
              <a:buNone/>
            </a:pPr>
            <a:r>
              <a:rPr lang="en-US" sz="1150" b="1" dirty="0">
                <a:solidFill>
                  <a:srgbClr val="E5E0DF"/>
                </a:solidFill>
                <a:latin typeface="Overpass" pitchFamily="34" charset="0"/>
                <a:ea typeface="Overpass" pitchFamily="34" charset="-122"/>
                <a:cs typeface="Overpass" pitchFamily="34" charset="-120"/>
              </a:rPr>
              <a:t>Launch Site</a:t>
            </a:r>
            <a:endParaRPr lang="en-US" sz="1150" dirty="0"/>
          </a:p>
        </p:txBody>
      </p:sp>
      <p:sp>
        <p:nvSpPr>
          <p:cNvPr id="10" name="Text 7"/>
          <p:cNvSpPr/>
          <p:nvPr/>
        </p:nvSpPr>
        <p:spPr>
          <a:xfrm>
            <a:off x="5304711" y="3482697"/>
            <a:ext cx="4020979" cy="241102"/>
          </a:xfrm>
          <a:prstGeom prst="rect">
            <a:avLst/>
          </a:prstGeom>
          <a:noFill/>
          <a:ln/>
        </p:spPr>
        <p:txBody>
          <a:bodyPr wrap="none" lIns="0" tIns="0" rIns="0" bIns="0" rtlCol="0" anchor="t"/>
          <a:lstStyle/>
          <a:p>
            <a:pPr marL="0" indent="0" algn="ctr">
              <a:lnSpc>
                <a:spcPts val="1850"/>
              </a:lnSpc>
              <a:buNone/>
            </a:pPr>
            <a:r>
              <a:rPr lang="en-US" sz="1150" b="1" dirty="0">
                <a:solidFill>
                  <a:srgbClr val="E5E0DF"/>
                </a:solidFill>
                <a:latin typeface="Overpass" pitchFamily="34" charset="0"/>
                <a:ea typeface="Overpass" pitchFamily="34" charset="-122"/>
                <a:cs typeface="Overpass" pitchFamily="34" charset="-120"/>
              </a:rPr>
              <a:t>Lat</a:t>
            </a:r>
            <a:endParaRPr lang="en-US" sz="1150" dirty="0"/>
          </a:p>
        </p:txBody>
      </p:sp>
      <p:sp>
        <p:nvSpPr>
          <p:cNvPr id="11" name="Text 8"/>
          <p:cNvSpPr/>
          <p:nvPr/>
        </p:nvSpPr>
        <p:spPr>
          <a:xfrm>
            <a:off x="9634537" y="3482697"/>
            <a:ext cx="4024789" cy="241102"/>
          </a:xfrm>
          <a:prstGeom prst="rect">
            <a:avLst/>
          </a:prstGeom>
          <a:noFill/>
          <a:ln/>
        </p:spPr>
        <p:txBody>
          <a:bodyPr wrap="none" lIns="0" tIns="0" rIns="0" bIns="0" rtlCol="0" anchor="t"/>
          <a:lstStyle/>
          <a:p>
            <a:pPr marL="0" indent="0" algn="ctr">
              <a:lnSpc>
                <a:spcPts val="1850"/>
              </a:lnSpc>
              <a:buNone/>
            </a:pPr>
            <a:r>
              <a:rPr lang="en-US" sz="1150" b="1" dirty="0">
                <a:solidFill>
                  <a:srgbClr val="E5E0DF"/>
                </a:solidFill>
                <a:latin typeface="Overpass" pitchFamily="34" charset="0"/>
                <a:ea typeface="Overpass" pitchFamily="34" charset="-122"/>
                <a:cs typeface="Overpass" pitchFamily="34" charset="-120"/>
              </a:rPr>
              <a:t>Long</a:t>
            </a:r>
            <a:endParaRPr lang="en-US" sz="1150" dirty="0"/>
          </a:p>
        </p:txBody>
      </p:sp>
      <p:sp>
        <p:nvSpPr>
          <p:cNvPr id="12" name="Shape 9"/>
          <p:cNvSpPr/>
          <p:nvPr/>
        </p:nvSpPr>
        <p:spPr>
          <a:xfrm>
            <a:off x="819150" y="3821787"/>
            <a:ext cx="12990790" cy="437078"/>
          </a:xfrm>
          <a:prstGeom prst="rect">
            <a:avLst/>
          </a:prstGeom>
          <a:solidFill>
            <a:srgbClr val="000000">
              <a:alpha val="4000"/>
            </a:srgbClr>
          </a:solidFill>
          <a:ln/>
        </p:spPr>
      </p:sp>
      <p:sp>
        <p:nvSpPr>
          <p:cNvPr id="13" name="Text 10"/>
          <p:cNvSpPr/>
          <p:nvPr/>
        </p:nvSpPr>
        <p:spPr>
          <a:xfrm>
            <a:off x="971074" y="3919776"/>
            <a:ext cx="4024789" cy="241102"/>
          </a:xfrm>
          <a:prstGeom prst="rect">
            <a:avLst/>
          </a:prstGeom>
          <a:noFill/>
          <a:ln/>
        </p:spPr>
        <p:txBody>
          <a:bodyPr wrap="none" lIns="0" tIns="0" rIns="0" bIns="0" rtlCol="0" anchor="t"/>
          <a:lstStyle/>
          <a:p>
            <a:pPr marL="0" indent="0" algn="l">
              <a:lnSpc>
                <a:spcPts val="1850"/>
              </a:lnSpc>
              <a:buNone/>
            </a:pPr>
            <a:r>
              <a:rPr lang="en-US" sz="1150" dirty="0">
                <a:solidFill>
                  <a:srgbClr val="E5E0DF"/>
                </a:solidFill>
                <a:latin typeface="Overpass" pitchFamily="34" charset="0"/>
                <a:ea typeface="Overpass" pitchFamily="34" charset="-122"/>
                <a:cs typeface="Overpass" pitchFamily="34" charset="-120"/>
              </a:rPr>
              <a:t>CCAFS LC-40</a:t>
            </a:r>
            <a:endParaRPr lang="en-US" sz="1150" dirty="0"/>
          </a:p>
        </p:txBody>
      </p:sp>
      <p:sp>
        <p:nvSpPr>
          <p:cNvPr id="14" name="Text 11"/>
          <p:cNvSpPr/>
          <p:nvPr/>
        </p:nvSpPr>
        <p:spPr>
          <a:xfrm>
            <a:off x="5304711" y="3919776"/>
            <a:ext cx="4020979" cy="241102"/>
          </a:xfrm>
          <a:prstGeom prst="rect">
            <a:avLst/>
          </a:prstGeom>
          <a:noFill/>
          <a:ln/>
        </p:spPr>
        <p:txBody>
          <a:bodyPr wrap="none" lIns="0" tIns="0" rIns="0" bIns="0" rtlCol="0" anchor="t"/>
          <a:lstStyle/>
          <a:p>
            <a:pPr marL="0" indent="0" algn="l">
              <a:lnSpc>
                <a:spcPts val="1850"/>
              </a:lnSpc>
              <a:buNone/>
            </a:pPr>
            <a:r>
              <a:rPr lang="en-US" sz="1150" dirty="0">
                <a:solidFill>
                  <a:srgbClr val="E5E0DF"/>
                </a:solidFill>
                <a:latin typeface="Overpass" pitchFamily="34" charset="0"/>
                <a:ea typeface="Overpass" pitchFamily="34" charset="-122"/>
                <a:cs typeface="Overpass" pitchFamily="34" charset="-120"/>
              </a:rPr>
              <a:t>28.562302</a:t>
            </a:r>
            <a:endParaRPr lang="en-US" sz="1150" dirty="0"/>
          </a:p>
        </p:txBody>
      </p:sp>
      <p:sp>
        <p:nvSpPr>
          <p:cNvPr id="15" name="Text 12"/>
          <p:cNvSpPr/>
          <p:nvPr/>
        </p:nvSpPr>
        <p:spPr>
          <a:xfrm>
            <a:off x="9634537" y="3919776"/>
            <a:ext cx="4024789" cy="241102"/>
          </a:xfrm>
          <a:prstGeom prst="rect">
            <a:avLst/>
          </a:prstGeom>
          <a:noFill/>
          <a:ln/>
        </p:spPr>
        <p:txBody>
          <a:bodyPr wrap="none" lIns="0" tIns="0" rIns="0" bIns="0" rtlCol="0" anchor="t"/>
          <a:lstStyle/>
          <a:p>
            <a:pPr marL="0" indent="0" algn="l">
              <a:lnSpc>
                <a:spcPts val="1850"/>
              </a:lnSpc>
              <a:buNone/>
            </a:pPr>
            <a:r>
              <a:rPr lang="en-US" sz="1150" dirty="0">
                <a:solidFill>
                  <a:srgbClr val="E5E0DF"/>
                </a:solidFill>
                <a:latin typeface="Overpass" pitchFamily="34" charset="0"/>
                <a:ea typeface="Overpass" pitchFamily="34" charset="-122"/>
                <a:cs typeface="Overpass" pitchFamily="34" charset="-120"/>
              </a:rPr>
              <a:t>-80.577356</a:t>
            </a:r>
            <a:endParaRPr lang="en-US" sz="1150" dirty="0"/>
          </a:p>
        </p:txBody>
      </p:sp>
      <p:sp>
        <p:nvSpPr>
          <p:cNvPr id="16" name="Shape 13"/>
          <p:cNvSpPr/>
          <p:nvPr/>
        </p:nvSpPr>
        <p:spPr>
          <a:xfrm>
            <a:off x="819150" y="4258866"/>
            <a:ext cx="12990790" cy="437078"/>
          </a:xfrm>
          <a:prstGeom prst="rect">
            <a:avLst/>
          </a:prstGeom>
          <a:solidFill>
            <a:srgbClr val="FFFFFF">
              <a:alpha val="4000"/>
            </a:srgbClr>
          </a:solidFill>
          <a:ln/>
        </p:spPr>
      </p:sp>
      <p:sp>
        <p:nvSpPr>
          <p:cNvPr id="17" name="Text 14"/>
          <p:cNvSpPr/>
          <p:nvPr/>
        </p:nvSpPr>
        <p:spPr>
          <a:xfrm>
            <a:off x="971074" y="4356854"/>
            <a:ext cx="4024789" cy="241102"/>
          </a:xfrm>
          <a:prstGeom prst="rect">
            <a:avLst/>
          </a:prstGeom>
          <a:noFill/>
          <a:ln/>
        </p:spPr>
        <p:txBody>
          <a:bodyPr wrap="none" lIns="0" tIns="0" rIns="0" bIns="0" rtlCol="0" anchor="t"/>
          <a:lstStyle/>
          <a:p>
            <a:pPr marL="0" indent="0" algn="l">
              <a:lnSpc>
                <a:spcPts val="1850"/>
              </a:lnSpc>
              <a:buNone/>
            </a:pPr>
            <a:r>
              <a:rPr lang="en-US" sz="1150" dirty="0">
                <a:solidFill>
                  <a:srgbClr val="E5E0DF"/>
                </a:solidFill>
                <a:latin typeface="Overpass" pitchFamily="34" charset="0"/>
                <a:ea typeface="Overpass" pitchFamily="34" charset="-122"/>
                <a:cs typeface="Overpass" pitchFamily="34" charset="-120"/>
              </a:rPr>
              <a:t>CCAFS SLC-40</a:t>
            </a:r>
            <a:endParaRPr lang="en-US" sz="1150" dirty="0"/>
          </a:p>
        </p:txBody>
      </p:sp>
      <p:sp>
        <p:nvSpPr>
          <p:cNvPr id="18" name="Text 15"/>
          <p:cNvSpPr/>
          <p:nvPr/>
        </p:nvSpPr>
        <p:spPr>
          <a:xfrm>
            <a:off x="5304711" y="4356854"/>
            <a:ext cx="4020979" cy="241102"/>
          </a:xfrm>
          <a:prstGeom prst="rect">
            <a:avLst/>
          </a:prstGeom>
          <a:noFill/>
          <a:ln/>
        </p:spPr>
        <p:txBody>
          <a:bodyPr wrap="none" lIns="0" tIns="0" rIns="0" bIns="0" rtlCol="0" anchor="t"/>
          <a:lstStyle/>
          <a:p>
            <a:pPr marL="0" indent="0" algn="l">
              <a:lnSpc>
                <a:spcPts val="1850"/>
              </a:lnSpc>
              <a:buNone/>
            </a:pPr>
            <a:r>
              <a:rPr lang="en-US" sz="1150" dirty="0">
                <a:solidFill>
                  <a:srgbClr val="E5E0DF"/>
                </a:solidFill>
                <a:latin typeface="Overpass" pitchFamily="34" charset="0"/>
                <a:ea typeface="Overpass" pitchFamily="34" charset="-122"/>
                <a:cs typeface="Overpass" pitchFamily="34" charset="-120"/>
              </a:rPr>
              <a:t>28.563197</a:t>
            </a:r>
            <a:endParaRPr lang="en-US" sz="1150" dirty="0"/>
          </a:p>
        </p:txBody>
      </p:sp>
      <p:sp>
        <p:nvSpPr>
          <p:cNvPr id="19" name="Text 16"/>
          <p:cNvSpPr/>
          <p:nvPr/>
        </p:nvSpPr>
        <p:spPr>
          <a:xfrm>
            <a:off x="9634537" y="4356854"/>
            <a:ext cx="4024789" cy="241102"/>
          </a:xfrm>
          <a:prstGeom prst="rect">
            <a:avLst/>
          </a:prstGeom>
          <a:noFill/>
          <a:ln/>
        </p:spPr>
        <p:txBody>
          <a:bodyPr wrap="none" lIns="0" tIns="0" rIns="0" bIns="0" rtlCol="0" anchor="t"/>
          <a:lstStyle/>
          <a:p>
            <a:pPr marL="0" indent="0" algn="l">
              <a:lnSpc>
                <a:spcPts val="1850"/>
              </a:lnSpc>
              <a:buNone/>
            </a:pPr>
            <a:r>
              <a:rPr lang="en-US" sz="1150" dirty="0">
                <a:solidFill>
                  <a:srgbClr val="E5E0DF"/>
                </a:solidFill>
                <a:latin typeface="Overpass" pitchFamily="34" charset="0"/>
                <a:ea typeface="Overpass" pitchFamily="34" charset="-122"/>
                <a:cs typeface="Overpass" pitchFamily="34" charset="-120"/>
              </a:rPr>
              <a:t>-80.576820</a:t>
            </a:r>
            <a:endParaRPr lang="en-US" sz="1150" dirty="0"/>
          </a:p>
        </p:txBody>
      </p:sp>
      <p:sp>
        <p:nvSpPr>
          <p:cNvPr id="20" name="Shape 17"/>
          <p:cNvSpPr/>
          <p:nvPr/>
        </p:nvSpPr>
        <p:spPr>
          <a:xfrm>
            <a:off x="819150" y="4695944"/>
            <a:ext cx="12990790" cy="437078"/>
          </a:xfrm>
          <a:prstGeom prst="rect">
            <a:avLst/>
          </a:prstGeom>
          <a:solidFill>
            <a:srgbClr val="000000">
              <a:alpha val="4000"/>
            </a:srgbClr>
          </a:solidFill>
          <a:ln/>
        </p:spPr>
      </p:sp>
      <p:sp>
        <p:nvSpPr>
          <p:cNvPr id="21" name="Text 18"/>
          <p:cNvSpPr/>
          <p:nvPr/>
        </p:nvSpPr>
        <p:spPr>
          <a:xfrm>
            <a:off x="971074" y="4793933"/>
            <a:ext cx="4024789" cy="241102"/>
          </a:xfrm>
          <a:prstGeom prst="rect">
            <a:avLst/>
          </a:prstGeom>
          <a:noFill/>
          <a:ln/>
        </p:spPr>
        <p:txBody>
          <a:bodyPr wrap="none" lIns="0" tIns="0" rIns="0" bIns="0" rtlCol="0" anchor="t"/>
          <a:lstStyle/>
          <a:p>
            <a:pPr marL="0" indent="0" algn="l">
              <a:lnSpc>
                <a:spcPts val="1850"/>
              </a:lnSpc>
              <a:buNone/>
            </a:pPr>
            <a:r>
              <a:rPr lang="en-US" sz="1150" dirty="0">
                <a:solidFill>
                  <a:srgbClr val="E5E0DF"/>
                </a:solidFill>
                <a:latin typeface="Overpass" pitchFamily="34" charset="0"/>
                <a:ea typeface="Overpass" pitchFamily="34" charset="-122"/>
                <a:cs typeface="Overpass" pitchFamily="34" charset="-120"/>
              </a:rPr>
              <a:t>KSC LC-39A</a:t>
            </a:r>
            <a:endParaRPr lang="en-US" sz="1150" dirty="0"/>
          </a:p>
        </p:txBody>
      </p:sp>
      <p:sp>
        <p:nvSpPr>
          <p:cNvPr id="22" name="Text 19"/>
          <p:cNvSpPr/>
          <p:nvPr/>
        </p:nvSpPr>
        <p:spPr>
          <a:xfrm>
            <a:off x="5304711" y="4793933"/>
            <a:ext cx="4020979" cy="241102"/>
          </a:xfrm>
          <a:prstGeom prst="rect">
            <a:avLst/>
          </a:prstGeom>
          <a:noFill/>
          <a:ln/>
        </p:spPr>
        <p:txBody>
          <a:bodyPr wrap="none" lIns="0" tIns="0" rIns="0" bIns="0" rtlCol="0" anchor="t"/>
          <a:lstStyle/>
          <a:p>
            <a:pPr marL="0" indent="0" algn="l">
              <a:lnSpc>
                <a:spcPts val="1850"/>
              </a:lnSpc>
              <a:buNone/>
            </a:pPr>
            <a:r>
              <a:rPr lang="en-US" sz="1150" dirty="0">
                <a:solidFill>
                  <a:srgbClr val="E5E0DF"/>
                </a:solidFill>
                <a:latin typeface="Overpass" pitchFamily="34" charset="0"/>
                <a:ea typeface="Overpass" pitchFamily="34" charset="-122"/>
                <a:cs typeface="Overpass" pitchFamily="34" charset="-120"/>
              </a:rPr>
              <a:t>28.573255</a:t>
            </a:r>
            <a:endParaRPr lang="en-US" sz="1150" dirty="0"/>
          </a:p>
        </p:txBody>
      </p:sp>
      <p:sp>
        <p:nvSpPr>
          <p:cNvPr id="23" name="Text 20"/>
          <p:cNvSpPr/>
          <p:nvPr/>
        </p:nvSpPr>
        <p:spPr>
          <a:xfrm>
            <a:off x="9634537" y="4793933"/>
            <a:ext cx="4024789" cy="241102"/>
          </a:xfrm>
          <a:prstGeom prst="rect">
            <a:avLst/>
          </a:prstGeom>
          <a:noFill/>
          <a:ln/>
        </p:spPr>
        <p:txBody>
          <a:bodyPr wrap="none" lIns="0" tIns="0" rIns="0" bIns="0" rtlCol="0" anchor="t"/>
          <a:lstStyle/>
          <a:p>
            <a:pPr marL="0" indent="0" algn="l">
              <a:lnSpc>
                <a:spcPts val="1850"/>
              </a:lnSpc>
              <a:buNone/>
            </a:pPr>
            <a:r>
              <a:rPr lang="en-US" sz="1150" dirty="0">
                <a:solidFill>
                  <a:srgbClr val="E5E0DF"/>
                </a:solidFill>
                <a:latin typeface="Overpass" pitchFamily="34" charset="0"/>
                <a:ea typeface="Overpass" pitchFamily="34" charset="-122"/>
                <a:cs typeface="Overpass" pitchFamily="34" charset="-120"/>
              </a:rPr>
              <a:t>-80.646895</a:t>
            </a:r>
            <a:endParaRPr lang="en-US" sz="1150" dirty="0"/>
          </a:p>
        </p:txBody>
      </p:sp>
      <p:sp>
        <p:nvSpPr>
          <p:cNvPr id="24" name="Shape 21"/>
          <p:cNvSpPr/>
          <p:nvPr/>
        </p:nvSpPr>
        <p:spPr>
          <a:xfrm>
            <a:off x="819150" y="5133023"/>
            <a:ext cx="12990790" cy="437078"/>
          </a:xfrm>
          <a:prstGeom prst="rect">
            <a:avLst/>
          </a:prstGeom>
          <a:solidFill>
            <a:srgbClr val="FFFFFF">
              <a:alpha val="4000"/>
            </a:srgbClr>
          </a:solidFill>
          <a:ln/>
        </p:spPr>
      </p:sp>
      <p:sp>
        <p:nvSpPr>
          <p:cNvPr id="25" name="Text 22"/>
          <p:cNvSpPr/>
          <p:nvPr/>
        </p:nvSpPr>
        <p:spPr>
          <a:xfrm>
            <a:off x="971074" y="5231011"/>
            <a:ext cx="4024789" cy="241102"/>
          </a:xfrm>
          <a:prstGeom prst="rect">
            <a:avLst/>
          </a:prstGeom>
          <a:noFill/>
          <a:ln/>
        </p:spPr>
        <p:txBody>
          <a:bodyPr wrap="none" lIns="0" tIns="0" rIns="0" bIns="0" rtlCol="0" anchor="t"/>
          <a:lstStyle/>
          <a:p>
            <a:pPr marL="0" indent="0" algn="l">
              <a:lnSpc>
                <a:spcPts val="1850"/>
              </a:lnSpc>
              <a:buNone/>
            </a:pPr>
            <a:r>
              <a:rPr lang="en-US" sz="1150" dirty="0">
                <a:solidFill>
                  <a:srgbClr val="E5E0DF"/>
                </a:solidFill>
                <a:latin typeface="Overpass" pitchFamily="34" charset="0"/>
                <a:ea typeface="Overpass" pitchFamily="34" charset="-122"/>
                <a:cs typeface="Overpass" pitchFamily="34" charset="-120"/>
              </a:rPr>
              <a:t>VAFB SLC-4E</a:t>
            </a:r>
            <a:endParaRPr lang="en-US" sz="1150" dirty="0"/>
          </a:p>
        </p:txBody>
      </p:sp>
      <p:sp>
        <p:nvSpPr>
          <p:cNvPr id="26" name="Text 23"/>
          <p:cNvSpPr/>
          <p:nvPr/>
        </p:nvSpPr>
        <p:spPr>
          <a:xfrm>
            <a:off x="5304711" y="5231011"/>
            <a:ext cx="4020979" cy="241102"/>
          </a:xfrm>
          <a:prstGeom prst="rect">
            <a:avLst/>
          </a:prstGeom>
          <a:noFill/>
          <a:ln/>
        </p:spPr>
        <p:txBody>
          <a:bodyPr wrap="none" lIns="0" tIns="0" rIns="0" bIns="0" rtlCol="0" anchor="t"/>
          <a:lstStyle/>
          <a:p>
            <a:pPr marL="0" indent="0" algn="l">
              <a:lnSpc>
                <a:spcPts val="1850"/>
              </a:lnSpc>
              <a:buNone/>
            </a:pPr>
            <a:r>
              <a:rPr lang="en-US" sz="1150" dirty="0">
                <a:solidFill>
                  <a:srgbClr val="E5E0DF"/>
                </a:solidFill>
                <a:latin typeface="Overpass" pitchFamily="34" charset="0"/>
                <a:ea typeface="Overpass" pitchFamily="34" charset="-122"/>
                <a:cs typeface="Overpass" pitchFamily="34" charset="-120"/>
              </a:rPr>
              <a:t>34.632834</a:t>
            </a:r>
            <a:endParaRPr lang="en-US" sz="1150" dirty="0"/>
          </a:p>
        </p:txBody>
      </p:sp>
      <p:sp>
        <p:nvSpPr>
          <p:cNvPr id="27" name="Text 24"/>
          <p:cNvSpPr/>
          <p:nvPr/>
        </p:nvSpPr>
        <p:spPr>
          <a:xfrm>
            <a:off x="9634537" y="5231011"/>
            <a:ext cx="4024789" cy="241102"/>
          </a:xfrm>
          <a:prstGeom prst="rect">
            <a:avLst/>
          </a:prstGeom>
          <a:noFill/>
          <a:ln/>
        </p:spPr>
        <p:txBody>
          <a:bodyPr wrap="none" lIns="0" tIns="0" rIns="0" bIns="0" rtlCol="0" anchor="t"/>
          <a:lstStyle/>
          <a:p>
            <a:pPr marL="0" indent="0" algn="l">
              <a:lnSpc>
                <a:spcPts val="1850"/>
              </a:lnSpc>
              <a:buNone/>
            </a:pPr>
            <a:r>
              <a:rPr lang="en-US" sz="1150" dirty="0">
                <a:solidFill>
                  <a:srgbClr val="E5E0DF"/>
                </a:solidFill>
                <a:latin typeface="Overpass" pitchFamily="34" charset="0"/>
                <a:ea typeface="Overpass" pitchFamily="34" charset="-122"/>
                <a:cs typeface="Overpass" pitchFamily="34" charset="-120"/>
              </a:rPr>
              <a:t>-120.610746</a:t>
            </a:r>
            <a:endParaRPr lang="en-US" sz="1150" dirty="0"/>
          </a:p>
        </p:txBody>
      </p:sp>
      <p:sp>
        <p:nvSpPr>
          <p:cNvPr id="28" name="Text 25"/>
          <p:cNvSpPr/>
          <p:nvPr/>
        </p:nvSpPr>
        <p:spPr>
          <a:xfrm>
            <a:off x="811530" y="5747266"/>
            <a:ext cx="13007340" cy="241102"/>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5E0DF"/>
                </a:solidFill>
                <a:latin typeface="Overpass" pitchFamily="34" charset="0"/>
                <a:ea typeface="Overpass" pitchFamily="34" charset="-122"/>
                <a:cs typeface="Overpass" pitchFamily="34" charset="-120"/>
              </a:rPr>
              <a:t>We put markers to on the same sites to represent the successful/failed</a:t>
            </a:r>
            <a:endParaRPr lang="en-US" sz="1150" dirty="0"/>
          </a:p>
        </p:txBody>
      </p:sp>
      <p:sp>
        <p:nvSpPr>
          <p:cNvPr id="29" name="Text 26"/>
          <p:cNvSpPr/>
          <p:nvPr/>
        </p:nvSpPr>
        <p:spPr>
          <a:xfrm>
            <a:off x="811530" y="6157913"/>
            <a:ext cx="13007340" cy="241102"/>
          </a:xfrm>
          <a:prstGeom prst="rect">
            <a:avLst/>
          </a:prstGeom>
          <a:noFill/>
          <a:ln/>
        </p:spPr>
        <p:txBody>
          <a:bodyPr wrap="none" lIns="0" tIns="0" rIns="0" bIns="0" rtlCol="0" anchor="t"/>
          <a:lstStyle/>
          <a:p>
            <a:pPr marL="0" indent="0" algn="l">
              <a:lnSpc>
                <a:spcPts val="1850"/>
              </a:lnSpc>
              <a:buNone/>
            </a:pPr>
            <a:r>
              <a:rPr lang="en-US" sz="1150" dirty="0">
                <a:solidFill>
                  <a:srgbClr val="E5E0DF"/>
                </a:solidFill>
                <a:latin typeface="Overpass" pitchFamily="34" charset="0"/>
                <a:ea typeface="Overpass" pitchFamily="34" charset="-122"/>
                <a:cs typeface="Overpass" pitchFamily="34" charset="-120"/>
              </a:rPr>
              <a:t>first stage of rockets return using marker objects :</a:t>
            </a:r>
            <a:endParaRPr lang="en-US" sz="1150" dirty="0"/>
          </a:p>
        </p:txBody>
      </p:sp>
      <p:sp>
        <p:nvSpPr>
          <p:cNvPr id="30" name="Text 27"/>
          <p:cNvSpPr/>
          <p:nvPr/>
        </p:nvSpPr>
        <p:spPr>
          <a:xfrm>
            <a:off x="811530" y="6568559"/>
            <a:ext cx="13007340" cy="482203"/>
          </a:xfrm>
          <a:prstGeom prst="rect">
            <a:avLst/>
          </a:prstGeom>
          <a:noFill/>
          <a:ln/>
        </p:spPr>
        <p:txBody>
          <a:bodyPr wrap="square" lIns="0" tIns="0" rIns="0" bIns="0" rtlCol="0" anchor="t"/>
          <a:lstStyle/>
          <a:p>
            <a:pPr marL="342900" indent="-342900" algn="l">
              <a:lnSpc>
                <a:spcPts val="1850"/>
              </a:lnSpc>
              <a:buSzPct val="100000"/>
              <a:buChar char="•"/>
            </a:pPr>
            <a:r>
              <a:rPr lang="en-US" sz="1150" dirty="0">
                <a:solidFill>
                  <a:srgbClr val="E5E0DF"/>
                </a:solidFill>
                <a:latin typeface="Overpass" pitchFamily="34" charset="0"/>
                <a:ea typeface="Overpass" pitchFamily="34" charset="-122"/>
                <a:cs typeface="Overpass" pitchFamily="34" charset="-120"/>
              </a:rPr>
              <a:t>Finally, we calculated the distances between the launch site (CCAFS LC- 40) to its proximities 1-the closest city, 2-coastline, and 3-highway. Then we drew polylines to represent these distances using PolyLine object.</a:t>
            </a:r>
            <a:endParaRPr lang="en-US" sz="1150" dirty="0"/>
          </a:p>
        </p:txBody>
      </p:sp>
      <p:pic>
        <p:nvPicPr>
          <p:cNvPr id="31" name="Image 1" descr="preencoded.png">
            <a:hlinkClick r:id="rId4"/>
          </p:cNvPr>
          <p:cNvPicPr>
            <a:picLocks noChangeAspect="1"/>
          </p:cNvPicPr>
          <p:nvPr/>
        </p:nvPicPr>
        <p:blipFill>
          <a:blip r:embed="rId5"/>
          <a:stretch>
            <a:fillRect/>
          </a:stretch>
        </p:blipFill>
        <p:spPr>
          <a:xfrm>
            <a:off x="811530" y="7220307"/>
            <a:ext cx="974288" cy="414457"/>
          </a:xfrm>
          <a:prstGeom prst="rect">
            <a:avLst/>
          </a:prstGeom>
        </p:spPr>
      </p:pic>
      <p:sp>
        <p:nvSpPr>
          <p:cNvPr id="32" name="Rectangle 31">
            <a:extLst>
              <a:ext uri="{FF2B5EF4-FFF2-40B4-BE49-F238E27FC236}">
                <a16:creationId xmlns:a16="http://schemas.microsoft.com/office/drawing/2014/main" id="{8CEBCA82-5254-A399-A4C1-0C5E339A90E5}"/>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7724" y="1173956"/>
            <a:ext cx="1040725" cy="1040725"/>
          </a:xfrm>
          <a:prstGeom prst="rect">
            <a:avLst/>
          </a:prstGeom>
        </p:spPr>
      </p:pic>
      <p:sp>
        <p:nvSpPr>
          <p:cNvPr id="3" name="Text 0"/>
          <p:cNvSpPr/>
          <p:nvPr/>
        </p:nvSpPr>
        <p:spPr>
          <a:xfrm>
            <a:off x="2469952" y="1342311"/>
            <a:ext cx="8608219"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Build a Dashboard with Plotly Dash</a:t>
            </a:r>
            <a:endParaRPr lang="en-US" sz="4400" dirty="0"/>
          </a:p>
        </p:txBody>
      </p:sp>
      <p:sp>
        <p:nvSpPr>
          <p:cNvPr id="4" name="Text 1"/>
          <p:cNvSpPr/>
          <p:nvPr/>
        </p:nvSpPr>
        <p:spPr>
          <a:xfrm>
            <a:off x="837724" y="2753082"/>
            <a:ext cx="12954952" cy="383024"/>
          </a:xfrm>
          <a:prstGeom prst="rect">
            <a:avLst/>
          </a:prstGeom>
          <a:noFill/>
          <a:ln/>
        </p:spPr>
        <p:txBody>
          <a:bodyPr wrap="none" lIns="0" tIns="0" rIns="0" bIns="0" rtlCol="0" anchor="t"/>
          <a:lstStyle/>
          <a:p>
            <a:pPr marL="342900" indent="-342900" algn="l">
              <a:lnSpc>
                <a:spcPts val="3000"/>
              </a:lnSpc>
              <a:buSzPct val="100000"/>
              <a:buFont typeface="+mj-lt"/>
              <a:buAutoNum type="arabicPeriod"/>
            </a:pPr>
            <a:r>
              <a:rPr lang="en-US" sz="1850" dirty="0">
                <a:solidFill>
                  <a:srgbClr val="E5E0DF"/>
                </a:solidFill>
                <a:latin typeface="Overpass" pitchFamily="34" charset="0"/>
                <a:ea typeface="Overpass" pitchFamily="34" charset="-122"/>
                <a:cs typeface="Overpass" pitchFamily="34" charset="-120"/>
              </a:rPr>
              <a:t>We added a dropdown list to enable Launch Site selection including the following options :</a:t>
            </a:r>
            <a:endParaRPr lang="en-US" sz="1850" dirty="0"/>
          </a:p>
        </p:txBody>
      </p:sp>
      <p:sp>
        <p:nvSpPr>
          <p:cNvPr id="5" name="Text 2"/>
          <p:cNvSpPr/>
          <p:nvPr/>
        </p:nvSpPr>
        <p:spPr>
          <a:xfrm>
            <a:off x="837724" y="3405307"/>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All Sites, CCAFS LC-40, CCAFS SLC-40, VAFB SLC-4E, KSC LC-39A</a:t>
            </a:r>
            <a:endParaRPr lang="en-US" sz="1850" dirty="0"/>
          </a:p>
        </p:txBody>
      </p:sp>
      <p:sp>
        <p:nvSpPr>
          <p:cNvPr id="6" name="Text 3"/>
          <p:cNvSpPr/>
          <p:nvPr/>
        </p:nvSpPr>
        <p:spPr>
          <a:xfrm>
            <a:off x="837724" y="4057531"/>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2. We added a pie chart to show the total successful launches count for all sites</a:t>
            </a:r>
            <a:endParaRPr lang="en-US" sz="1850" dirty="0"/>
          </a:p>
        </p:txBody>
      </p:sp>
      <p:sp>
        <p:nvSpPr>
          <p:cNvPr id="7" name="Text 4"/>
          <p:cNvSpPr/>
          <p:nvPr/>
        </p:nvSpPr>
        <p:spPr>
          <a:xfrm>
            <a:off x="837724" y="4709755"/>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3.We added a slider to select payload which ranges from 0 -10000</a:t>
            </a:r>
            <a:endParaRPr lang="en-US" sz="1850" dirty="0"/>
          </a:p>
        </p:txBody>
      </p:sp>
      <p:sp>
        <p:nvSpPr>
          <p:cNvPr id="8" name="Text 5"/>
          <p:cNvSpPr/>
          <p:nvPr/>
        </p:nvSpPr>
        <p:spPr>
          <a:xfrm>
            <a:off x="837724" y="5361980"/>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4.Finally we added a scatter chart to show the correlation between</a:t>
            </a:r>
            <a:endParaRPr lang="en-US" sz="1850" dirty="0"/>
          </a:p>
        </p:txBody>
      </p:sp>
      <p:sp>
        <p:nvSpPr>
          <p:cNvPr id="9" name="Text 6"/>
          <p:cNvSpPr/>
          <p:nvPr/>
        </p:nvSpPr>
        <p:spPr>
          <a:xfrm>
            <a:off x="837724" y="6014204"/>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payload and launch success</a:t>
            </a:r>
            <a:endParaRPr lang="en-US" sz="1850" dirty="0"/>
          </a:p>
        </p:txBody>
      </p:sp>
      <p:pic>
        <p:nvPicPr>
          <p:cNvPr id="10" name="Image 1" descr="preencoded.png">
            <a:hlinkClick r:id="rId4"/>
          </p:cNvPr>
          <p:cNvPicPr>
            <a:picLocks noChangeAspect="1"/>
          </p:cNvPicPr>
          <p:nvPr/>
        </p:nvPicPr>
        <p:blipFill>
          <a:blip r:embed="rId5"/>
          <a:stretch>
            <a:fillRect/>
          </a:stretch>
        </p:blipFill>
        <p:spPr>
          <a:xfrm>
            <a:off x="837724" y="6666428"/>
            <a:ext cx="1548051" cy="658297"/>
          </a:xfrm>
          <a:prstGeom prst="rect">
            <a:avLst/>
          </a:prstGeom>
        </p:spPr>
      </p:pic>
      <p:sp>
        <p:nvSpPr>
          <p:cNvPr id="11" name="Rectangle 10">
            <a:extLst>
              <a:ext uri="{FF2B5EF4-FFF2-40B4-BE49-F238E27FC236}">
                <a16:creationId xmlns:a16="http://schemas.microsoft.com/office/drawing/2014/main" id="{668B7505-7148-D5D4-245E-8DB038E1116B}"/>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96910" y="915114"/>
            <a:ext cx="742712" cy="742712"/>
          </a:xfrm>
          <a:prstGeom prst="rect">
            <a:avLst/>
          </a:prstGeom>
        </p:spPr>
      </p:pic>
      <p:sp>
        <p:nvSpPr>
          <p:cNvPr id="3" name="Text 0"/>
          <p:cNvSpPr/>
          <p:nvPr/>
        </p:nvSpPr>
        <p:spPr>
          <a:xfrm>
            <a:off x="2315289" y="1040130"/>
            <a:ext cx="5955030" cy="492681"/>
          </a:xfrm>
          <a:prstGeom prst="rect">
            <a:avLst/>
          </a:prstGeom>
          <a:noFill/>
          <a:ln/>
        </p:spPr>
        <p:txBody>
          <a:bodyPr wrap="none" lIns="0" tIns="0" rIns="0" bIns="0" rtlCol="0" anchor="t"/>
          <a:lstStyle/>
          <a:p>
            <a:pPr marL="0" indent="0" algn="l">
              <a:lnSpc>
                <a:spcPts val="3850"/>
              </a:lnSpc>
              <a:buNone/>
            </a:pPr>
            <a:r>
              <a:rPr lang="en-US" sz="3100" b="1" kern="0" spc="-93" dirty="0">
                <a:solidFill>
                  <a:srgbClr val="FFFFFF"/>
                </a:solidFill>
                <a:latin typeface="Overpass Bold" pitchFamily="34" charset="0"/>
                <a:ea typeface="Overpass Bold" pitchFamily="34" charset="-122"/>
                <a:cs typeface="Overpass Bold" pitchFamily="34" charset="-120"/>
              </a:rPr>
              <a:t>Predictive Analysis (Classification)</a:t>
            </a:r>
            <a:endParaRPr lang="en-US" sz="3100" dirty="0"/>
          </a:p>
        </p:txBody>
      </p:sp>
      <p:sp>
        <p:nvSpPr>
          <p:cNvPr id="4" name="Text 1"/>
          <p:cNvSpPr/>
          <p:nvPr/>
        </p:nvSpPr>
        <p:spPr>
          <a:xfrm>
            <a:off x="2849999" y="2202299"/>
            <a:ext cx="2248376" cy="246459"/>
          </a:xfrm>
          <a:prstGeom prst="rect">
            <a:avLst/>
          </a:prstGeom>
          <a:noFill/>
          <a:ln/>
        </p:spPr>
        <p:txBody>
          <a:bodyPr wrap="none" lIns="0" tIns="0" rIns="0" bIns="0" rtlCol="0" anchor="t"/>
          <a:lstStyle/>
          <a:p>
            <a:pPr marL="0" indent="0" algn="ctr">
              <a:lnSpc>
                <a:spcPts val="1900"/>
              </a:lnSpc>
              <a:buNone/>
            </a:pPr>
            <a:r>
              <a:rPr lang="en-US" sz="1550" b="1" kern="0" spc="-47" dirty="0">
                <a:solidFill>
                  <a:srgbClr val="FFFFFF"/>
                </a:solidFill>
                <a:latin typeface="Overpass Bold" pitchFamily="34" charset="0"/>
                <a:ea typeface="Overpass Bold" pitchFamily="34" charset="-122"/>
                <a:cs typeface="Overpass Bold" pitchFamily="34" charset="-120"/>
              </a:rPr>
              <a:t>Marchine Learning Stages</a:t>
            </a:r>
            <a:endParaRPr lang="en-US" sz="1550" dirty="0"/>
          </a:p>
        </p:txBody>
      </p:sp>
      <p:sp>
        <p:nvSpPr>
          <p:cNvPr id="5" name="Text 2"/>
          <p:cNvSpPr/>
          <p:nvPr/>
        </p:nvSpPr>
        <p:spPr>
          <a:xfrm>
            <a:off x="9519047" y="2202299"/>
            <a:ext cx="2289334" cy="246459"/>
          </a:xfrm>
          <a:prstGeom prst="rect">
            <a:avLst/>
          </a:prstGeom>
          <a:noFill/>
          <a:ln/>
        </p:spPr>
        <p:txBody>
          <a:bodyPr wrap="none" lIns="0" tIns="0" rIns="0" bIns="0" rtlCol="0" anchor="t"/>
          <a:lstStyle/>
          <a:p>
            <a:pPr marL="0" indent="0" algn="ctr">
              <a:lnSpc>
                <a:spcPts val="1900"/>
              </a:lnSpc>
              <a:buNone/>
            </a:pPr>
            <a:r>
              <a:rPr lang="en-US" sz="1550" b="1" kern="0" spc="-47" dirty="0">
                <a:solidFill>
                  <a:srgbClr val="FFFFFF"/>
                </a:solidFill>
                <a:latin typeface="Overpass Bold" pitchFamily="34" charset="0"/>
                <a:ea typeface="Overpass Bold" pitchFamily="34" charset="-122"/>
                <a:cs typeface="Overpass Bold" pitchFamily="34" charset="-120"/>
              </a:rPr>
              <a:t>Machine Learning Pipeline</a:t>
            </a:r>
            <a:endParaRPr lang="en-US" sz="1550" dirty="0"/>
          </a:p>
        </p:txBody>
      </p:sp>
      <p:sp>
        <p:nvSpPr>
          <p:cNvPr id="6" name="Text 3"/>
          <p:cNvSpPr/>
          <p:nvPr/>
        </p:nvSpPr>
        <p:spPr>
          <a:xfrm>
            <a:off x="837724" y="2863334"/>
            <a:ext cx="6273046" cy="268010"/>
          </a:xfrm>
          <a:prstGeom prst="rect">
            <a:avLst/>
          </a:prstGeom>
          <a:noFill/>
          <a:ln/>
        </p:spPr>
        <p:txBody>
          <a:bodyPr wrap="none" lIns="0" tIns="0" rIns="0" bIns="0" rtlCol="0" anchor="t"/>
          <a:lstStyle/>
          <a:p>
            <a:pPr marL="342900" indent="-342900" algn="l">
              <a:lnSpc>
                <a:spcPts val="2100"/>
              </a:lnSpc>
              <a:buSzPct val="100000"/>
              <a:buFont typeface="+mj-lt"/>
              <a:buAutoNum type="arabicPeriod"/>
            </a:pPr>
            <a:r>
              <a:rPr lang="en-US" sz="1300" dirty="0">
                <a:solidFill>
                  <a:srgbClr val="E5E0DF"/>
                </a:solidFill>
                <a:latin typeface="Overpass" pitchFamily="34" charset="0"/>
                <a:ea typeface="Overpass" pitchFamily="34" charset="-122"/>
                <a:cs typeface="Overpass" pitchFamily="34" charset="-120"/>
              </a:rPr>
              <a:t>Importing the required libraries.</a:t>
            </a:r>
            <a:endParaRPr lang="en-US" sz="1300" dirty="0"/>
          </a:p>
        </p:txBody>
      </p:sp>
      <p:sp>
        <p:nvSpPr>
          <p:cNvPr id="7" name="Text 4"/>
          <p:cNvSpPr/>
          <p:nvPr/>
        </p:nvSpPr>
        <p:spPr>
          <a:xfrm>
            <a:off x="837724" y="3189923"/>
            <a:ext cx="6273046" cy="268010"/>
          </a:xfrm>
          <a:prstGeom prst="rect">
            <a:avLst/>
          </a:prstGeom>
          <a:noFill/>
          <a:ln/>
        </p:spPr>
        <p:txBody>
          <a:bodyPr wrap="none" lIns="0" tIns="0" rIns="0" bIns="0" rtlCol="0" anchor="t"/>
          <a:lstStyle/>
          <a:p>
            <a:pPr marL="342900" indent="-342900" algn="l">
              <a:lnSpc>
                <a:spcPts val="2100"/>
              </a:lnSpc>
              <a:buSzPct val="100000"/>
              <a:buFont typeface="+mj-lt"/>
              <a:buAutoNum type="arabicPeriod" startAt="2"/>
            </a:pPr>
            <a:r>
              <a:rPr lang="en-US" sz="1300" dirty="0">
                <a:solidFill>
                  <a:srgbClr val="E5E0DF"/>
                </a:solidFill>
                <a:latin typeface="Overpass" pitchFamily="34" charset="0"/>
                <a:ea typeface="Overpass" pitchFamily="34" charset="-122"/>
                <a:cs typeface="Overpass" pitchFamily="34" charset="-120"/>
              </a:rPr>
              <a:t>Loading the cleaned data.</a:t>
            </a:r>
            <a:endParaRPr lang="en-US" sz="1300" dirty="0"/>
          </a:p>
        </p:txBody>
      </p:sp>
      <p:sp>
        <p:nvSpPr>
          <p:cNvPr id="8" name="Text 5"/>
          <p:cNvSpPr/>
          <p:nvPr/>
        </p:nvSpPr>
        <p:spPr>
          <a:xfrm>
            <a:off x="837724" y="3516511"/>
            <a:ext cx="6273046" cy="268010"/>
          </a:xfrm>
          <a:prstGeom prst="rect">
            <a:avLst/>
          </a:prstGeom>
          <a:noFill/>
          <a:ln/>
        </p:spPr>
        <p:txBody>
          <a:bodyPr wrap="none" lIns="0" tIns="0" rIns="0" bIns="0" rtlCol="0" anchor="t"/>
          <a:lstStyle/>
          <a:p>
            <a:pPr marL="342900" indent="-342900" algn="l">
              <a:lnSpc>
                <a:spcPts val="2100"/>
              </a:lnSpc>
              <a:buSzPct val="100000"/>
              <a:buFont typeface="+mj-lt"/>
              <a:buAutoNum type="arabicPeriod" startAt="3"/>
            </a:pPr>
            <a:r>
              <a:rPr lang="en-US" sz="1300" dirty="0">
                <a:solidFill>
                  <a:srgbClr val="E5E0DF"/>
                </a:solidFill>
                <a:latin typeface="Overpass" pitchFamily="34" charset="0"/>
                <a:ea typeface="Overpass" pitchFamily="34" charset="-122"/>
                <a:cs typeface="Overpass" pitchFamily="34" charset="-120"/>
              </a:rPr>
              <a:t>Standardizing the data to prevent the bias.</a:t>
            </a:r>
            <a:endParaRPr lang="en-US" sz="1300" dirty="0"/>
          </a:p>
        </p:txBody>
      </p:sp>
      <p:sp>
        <p:nvSpPr>
          <p:cNvPr id="9" name="Text 6"/>
          <p:cNvSpPr/>
          <p:nvPr/>
        </p:nvSpPr>
        <p:spPr>
          <a:xfrm>
            <a:off x="837724" y="3843099"/>
            <a:ext cx="6273046" cy="268010"/>
          </a:xfrm>
          <a:prstGeom prst="rect">
            <a:avLst/>
          </a:prstGeom>
          <a:noFill/>
          <a:ln/>
        </p:spPr>
        <p:txBody>
          <a:bodyPr wrap="none" lIns="0" tIns="0" rIns="0" bIns="0" rtlCol="0" anchor="t"/>
          <a:lstStyle/>
          <a:p>
            <a:pPr marL="342900" indent="-342900" algn="l">
              <a:lnSpc>
                <a:spcPts val="2100"/>
              </a:lnSpc>
              <a:buSzPct val="100000"/>
              <a:buFont typeface="+mj-lt"/>
              <a:buAutoNum type="arabicPeriod" startAt="4"/>
            </a:pPr>
            <a:r>
              <a:rPr lang="en-US" sz="1300" dirty="0">
                <a:solidFill>
                  <a:srgbClr val="E5E0DF"/>
                </a:solidFill>
                <a:latin typeface="Overpass" pitchFamily="34" charset="0"/>
                <a:ea typeface="Overpass" pitchFamily="34" charset="-122"/>
                <a:cs typeface="Overpass" pitchFamily="34" charset="-120"/>
              </a:rPr>
              <a:t>splitting the data into 20% for testing data and 80% training data.</a:t>
            </a:r>
            <a:endParaRPr lang="en-US" sz="1300" dirty="0"/>
          </a:p>
        </p:txBody>
      </p:sp>
      <p:sp>
        <p:nvSpPr>
          <p:cNvPr id="10" name="Text 7"/>
          <p:cNvSpPr/>
          <p:nvPr/>
        </p:nvSpPr>
        <p:spPr>
          <a:xfrm>
            <a:off x="837724" y="4169688"/>
            <a:ext cx="6273046" cy="268010"/>
          </a:xfrm>
          <a:prstGeom prst="rect">
            <a:avLst/>
          </a:prstGeom>
          <a:noFill/>
          <a:ln/>
        </p:spPr>
        <p:txBody>
          <a:bodyPr wrap="none" lIns="0" tIns="0" rIns="0" bIns="0" rtlCol="0" anchor="t"/>
          <a:lstStyle/>
          <a:p>
            <a:pPr marL="342900" indent="-342900" algn="l">
              <a:lnSpc>
                <a:spcPts val="2100"/>
              </a:lnSpc>
              <a:buSzPct val="100000"/>
              <a:buFont typeface="+mj-lt"/>
              <a:buAutoNum type="arabicPeriod" startAt="5"/>
            </a:pPr>
            <a:r>
              <a:rPr lang="en-US" sz="1300" dirty="0">
                <a:solidFill>
                  <a:srgbClr val="E5E0DF"/>
                </a:solidFill>
                <a:latin typeface="Overpass" pitchFamily="34" charset="0"/>
                <a:ea typeface="Overpass" pitchFamily="34" charset="-122"/>
                <a:cs typeface="Overpass" pitchFamily="34" charset="-120"/>
              </a:rPr>
              <a:t>Initializing 4 different classification algorithms:</a:t>
            </a:r>
            <a:endParaRPr lang="en-US" sz="1300" dirty="0"/>
          </a:p>
        </p:txBody>
      </p:sp>
      <p:sp>
        <p:nvSpPr>
          <p:cNvPr id="11" name="Text 8"/>
          <p:cNvSpPr/>
          <p:nvPr/>
        </p:nvSpPr>
        <p:spPr>
          <a:xfrm>
            <a:off x="837724" y="4496276"/>
            <a:ext cx="6273046" cy="268010"/>
          </a:xfrm>
          <a:prstGeom prst="rect">
            <a:avLst/>
          </a:prstGeom>
          <a:noFill/>
          <a:ln/>
        </p:spPr>
        <p:txBody>
          <a:bodyPr wrap="none" lIns="0" tIns="0" rIns="0" bIns="0" rtlCol="0" anchor="t"/>
          <a:lstStyle/>
          <a:p>
            <a:pPr marL="685800" lvl="1" indent="-342900" algn="l">
              <a:lnSpc>
                <a:spcPts val="2100"/>
              </a:lnSpc>
              <a:buSzPct val="100000"/>
              <a:buChar char="•"/>
            </a:pPr>
            <a:r>
              <a:rPr lang="en-US" sz="1300" dirty="0">
                <a:solidFill>
                  <a:srgbClr val="E5E0DF"/>
                </a:solidFill>
                <a:latin typeface="Overpass" pitchFamily="34" charset="0"/>
                <a:ea typeface="Overpass" pitchFamily="34" charset="-122"/>
                <a:cs typeface="Overpass" pitchFamily="34" charset="-120"/>
              </a:rPr>
              <a:t>Logistic Regression (LR)</a:t>
            </a:r>
            <a:endParaRPr lang="en-US" sz="1300" dirty="0"/>
          </a:p>
        </p:txBody>
      </p:sp>
      <p:sp>
        <p:nvSpPr>
          <p:cNvPr id="12" name="Text 9"/>
          <p:cNvSpPr/>
          <p:nvPr/>
        </p:nvSpPr>
        <p:spPr>
          <a:xfrm>
            <a:off x="837724" y="4822865"/>
            <a:ext cx="6273046" cy="268010"/>
          </a:xfrm>
          <a:prstGeom prst="rect">
            <a:avLst/>
          </a:prstGeom>
          <a:noFill/>
          <a:ln/>
        </p:spPr>
        <p:txBody>
          <a:bodyPr wrap="none" lIns="0" tIns="0" rIns="0" bIns="0" rtlCol="0" anchor="t"/>
          <a:lstStyle/>
          <a:p>
            <a:pPr marL="685800" lvl="1" indent="-342900" algn="l">
              <a:lnSpc>
                <a:spcPts val="2100"/>
              </a:lnSpc>
              <a:buSzPct val="100000"/>
              <a:buChar char="•"/>
            </a:pPr>
            <a:r>
              <a:rPr lang="en-US" sz="1300" dirty="0">
                <a:solidFill>
                  <a:srgbClr val="E5E0DF"/>
                </a:solidFill>
                <a:latin typeface="Overpass" pitchFamily="34" charset="0"/>
                <a:ea typeface="Overpass" pitchFamily="34" charset="-122"/>
                <a:cs typeface="Overpass" pitchFamily="34" charset="-120"/>
              </a:rPr>
              <a:t>Support Vector Machine (SVM)</a:t>
            </a:r>
            <a:endParaRPr lang="en-US" sz="1300" dirty="0"/>
          </a:p>
        </p:txBody>
      </p:sp>
      <p:sp>
        <p:nvSpPr>
          <p:cNvPr id="13" name="Text 10"/>
          <p:cNvSpPr/>
          <p:nvPr/>
        </p:nvSpPr>
        <p:spPr>
          <a:xfrm>
            <a:off x="837724" y="5149453"/>
            <a:ext cx="6273046" cy="268010"/>
          </a:xfrm>
          <a:prstGeom prst="rect">
            <a:avLst/>
          </a:prstGeom>
          <a:noFill/>
          <a:ln/>
        </p:spPr>
        <p:txBody>
          <a:bodyPr wrap="none" lIns="0" tIns="0" rIns="0" bIns="0" rtlCol="0" anchor="t"/>
          <a:lstStyle/>
          <a:p>
            <a:pPr marL="685800" lvl="1" indent="-342900" algn="l">
              <a:lnSpc>
                <a:spcPts val="2100"/>
              </a:lnSpc>
              <a:buSzPct val="100000"/>
              <a:buChar char="•"/>
            </a:pPr>
            <a:r>
              <a:rPr lang="en-US" sz="1300" dirty="0">
                <a:solidFill>
                  <a:srgbClr val="E5E0DF"/>
                </a:solidFill>
                <a:latin typeface="Overpass" pitchFamily="34" charset="0"/>
                <a:ea typeface="Overpass" pitchFamily="34" charset="-122"/>
                <a:cs typeface="Overpass" pitchFamily="34" charset="-120"/>
              </a:rPr>
              <a:t>Decision Tree (DT)</a:t>
            </a:r>
            <a:endParaRPr lang="en-US" sz="1300" dirty="0"/>
          </a:p>
        </p:txBody>
      </p:sp>
      <p:sp>
        <p:nvSpPr>
          <p:cNvPr id="14" name="Text 11"/>
          <p:cNvSpPr/>
          <p:nvPr/>
        </p:nvSpPr>
        <p:spPr>
          <a:xfrm>
            <a:off x="837724" y="5476042"/>
            <a:ext cx="6273046" cy="268010"/>
          </a:xfrm>
          <a:prstGeom prst="rect">
            <a:avLst/>
          </a:prstGeom>
          <a:noFill/>
          <a:ln/>
        </p:spPr>
        <p:txBody>
          <a:bodyPr wrap="none" lIns="0" tIns="0" rIns="0" bIns="0" rtlCol="0" anchor="t"/>
          <a:lstStyle/>
          <a:p>
            <a:pPr marL="685800" lvl="1" indent="-342900" algn="l">
              <a:lnSpc>
                <a:spcPts val="2100"/>
              </a:lnSpc>
              <a:buSzPct val="100000"/>
              <a:buChar char="•"/>
            </a:pPr>
            <a:r>
              <a:rPr lang="en-US" sz="1300" dirty="0">
                <a:solidFill>
                  <a:srgbClr val="E5E0DF"/>
                </a:solidFill>
                <a:latin typeface="Overpass" pitchFamily="34" charset="0"/>
                <a:ea typeface="Overpass" pitchFamily="34" charset="-122"/>
                <a:cs typeface="Overpass" pitchFamily="34" charset="-120"/>
              </a:rPr>
              <a:t>K nearest neighbors (KNN)</a:t>
            </a:r>
            <a:endParaRPr lang="en-US" sz="1300" dirty="0"/>
          </a:p>
        </p:txBody>
      </p:sp>
      <p:sp>
        <p:nvSpPr>
          <p:cNvPr id="15" name="Text 12"/>
          <p:cNvSpPr/>
          <p:nvPr/>
        </p:nvSpPr>
        <p:spPr>
          <a:xfrm>
            <a:off x="837724" y="5802630"/>
            <a:ext cx="6273046" cy="268010"/>
          </a:xfrm>
          <a:prstGeom prst="rect">
            <a:avLst/>
          </a:prstGeom>
          <a:noFill/>
          <a:ln/>
        </p:spPr>
        <p:txBody>
          <a:bodyPr wrap="none" lIns="0" tIns="0" rIns="0" bIns="0" rtlCol="0" anchor="t"/>
          <a:lstStyle/>
          <a:p>
            <a:pPr marL="342900" indent="-342900" algn="l">
              <a:lnSpc>
                <a:spcPts val="2100"/>
              </a:lnSpc>
              <a:buSzPct val="100000"/>
              <a:buFont typeface="+mj-lt"/>
              <a:buAutoNum type="arabicPeriod" startAt="6"/>
            </a:pPr>
            <a:r>
              <a:rPr lang="en-US" sz="1300" dirty="0">
                <a:solidFill>
                  <a:srgbClr val="E5E0DF"/>
                </a:solidFill>
                <a:latin typeface="Overpass" pitchFamily="34" charset="0"/>
                <a:ea typeface="Overpass" pitchFamily="34" charset="-122"/>
                <a:cs typeface="Overpass" pitchFamily="34" charset="-120"/>
              </a:rPr>
              <a:t>Using Grid Search technique to find the best parameters</a:t>
            </a:r>
            <a:endParaRPr lang="en-US" sz="1300" dirty="0"/>
          </a:p>
        </p:txBody>
      </p:sp>
      <p:sp>
        <p:nvSpPr>
          <p:cNvPr id="16" name="Text 13"/>
          <p:cNvSpPr/>
          <p:nvPr/>
        </p:nvSpPr>
        <p:spPr>
          <a:xfrm>
            <a:off x="837724" y="6129218"/>
            <a:ext cx="6273046" cy="536019"/>
          </a:xfrm>
          <a:prstGeom prst="rect">
            <a:avLst/>
          </a:prstGeom>
          <a:noFill/>
          <a:ln/>
        </p:spPr>
        <p:txBody>
          <a:bodyPr wrap="square" lIns="0" tIns="0" rIns="0" bIns="0" rtlCol="0" anchor="t"/>
          <a:lstStyle/>
          <a:p>
            <a:pPr marL="342900" indent="-342900" algn="l">
              <a:lnSpc>
                <a:spcPts val="2100"/>
              </a:lnSpc>
              <a:buSzPct val="100000"/>
              <a:buFont typeface="+mj-lt"/>
              <a:buAutoNum type="arabicPeriod" startAt="7"/>
            </a:pPr>
            <a:r>
              <a:rPr lang="en-US" sz="1300" dirty="0">
                <a:solidFill>
                  <a:srgbClr val="E5E0DF"/>
                </a:solidFill>
                <a:latin typeface="Overpass" pitchFamily="34" charset="0"/>
                <a:ea typeface="Overpass" pitchFamily="34" charset="-122"/>
                <a:cs typeface="Overpass" pitchFamily="34" charset="-120"/>
              </a:rPr>
              <a:t>Using Evaluation techniques including, Confusion matrix , F1 score, Jaccard Score for the purpose of using the best model among the algorithms above.</a:t>
            </a:r>
            <a:endParaRPr lang="en-US" sz="1300" dirty="0"/>
          </a:p>
        </p:txBody>
      </p:sp>
      <p:pic>
        <p:nvPicPr>
          <p:cNvPr id="17" name="Image 1" descr="preencoded.png">
            <a:hlinkClick r:id="rId4"/>
          </p:cNvPr>
          <p:cNvPicPr>
            <a:picLocks noChangeAspect="1"/>
          </p:cNvPicPr>
          <p:nvPr/>
        </p:nvPicPr>
        <p:blipFill>
          <a:blip r:embed="rId5"/>
          <a:stretch>
            <a:fillRect/>
          </a:stretch>
        </p:blipFill>
        <p:spPr>
          <a:xfrm>
            <a:off x="837724" y="6853714"/>
            <a:ext cx="1083707" cy="460772"/>
          </a:xfrm>
          <a:prstGeom prst="rect">
            <a:avLst/>
          </a:prstGeom>
        </p:spPr>
      </p:pic>
      <p:pic>
        <p:nvPicPr>
          <p:cNvPr id="18" name="Image 2" descr="preencoded.png"/>
          <p:cNvPicPr>
            <a:picLocks noChangeAspect="1"/>
          </p:cNvPicPr>
          <p:nvPr/>
        </p:nvPicPr>
        <p:blipFill>
          <a:blip r:embed="rId6"/>
          <a:stretch>
            <a:fillRect/>
          </a:stretch>
        </p:blipFill>
        <p:spPr>
          <a:xfrm>
            <a:off x="8468201" y="2993231"/>
            <a:ext cx="4391025" cy="2543175"/>
          </a:xfrm>
          <a:prstGeom prst="rect">
            <a:avLst/>
          </a:prstGeom>
        </p:spPr>
      </p:pic>
      <p:sp>
        <p:nvSpPr>
          <p:cNvPr id="19" name="Text 14"/>
          <p:cNvSpPr/>
          <p:nvPr/>
        </p:nvSpPr>
        <p:spPr>
          <a:xfrm>
            <a:off x="7527250" y="5724882"/>
            <a:ext cx="6273046" cy="268010"/>
          </a:xfrm>
          <a:prstGeom prst="rect">
            <a:avLst/>
          </a:prstGeom>
          <a:noFill/>
          <a:ln/>
        </p:spPr>
        <p:txBody>
          <a:bodyPr wrap="none" lIns="0" tIns="0" rIns="0" bIns="0" rtlCol="0" anchor="t"/>
          <a:lstStyle/>
          <a:p>
            <a:pPr marL="0" indent="0" algn="l">
              <a:lnSpc>
                <a:spcPts val="2100"/>
              </a:lnSpc>
              <a:buNone/>
            </a:pPr>
            <a:endParaRPr lang="en-US" sz="1300" dirty="0"/>
          </a:p>
        </p:txBody>
      </p:sp>
      <p:sp>
        <p:nvSpPr>
          <p:cNvPr id="20" name="Rectangle 19">
            <a:extLst>
              <a:ext uri="{FF2B5EF4-FFF2-40B4-BE49-F238E27FC236}">
                <a16:creationId xmlns:a16="http://schemas.microsoft.com/office/drawing/2014/main" id="{FB5AF600-4DAA-859B-223C-885CC91AB614}"/>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196697" y="1890593"/>
            <a:ext cx="5632490"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Results</a:t>
            </a:r>
            <a:endParaRPr lang="en-US" sz="4400" dirty="0"/>
          </a:p>
        </p:txBody>
      </p:sp>
      <p:sp>
        <p:nvSpPr>
          <p:cNvPr id="4" name="Shape 1"/>
          <p:cNvSpPr/>
          <p:nvPr/>
        </p:nvSpPr>
        <p:spPr>
          <a:xfrm>
            <a:off x="837724" y="1531620"/>
            <a:ext cx="30480" cy="1421963"/>
          </a:xfrm>
          <a:prstGeom prst="rect">
            <a:avLst/>
          </a:prstGeom>
          <a:solidFill>
            <a:srgbClr val="F20374"/>
          </a:solidFill>
          <a:ln/>
        </p:spPr>
      </p:sp>
      <p:pic>
        <p:nvPicPr>
          <p:cNvPr id="5" name="Image 1" descr="preencoded.png"/>
          <p:cNvPicPr>
            <a:picLocks noChangeAspect="1"/>
          </p:cNvPicPr>
          <p:nvPr/>
        </p:nvPicPr>
        <p:blipFill>
          <a:blip r:embed="rId4"/>
          <a:stretch>
            <a:fillRect/>
          </a:stretch>
        </p:blipFill>
        <p:spPr>
          <a:xfrm>
            <a:off x="1400889" y="3491984"/>
            <a:ext cx="973455" cy="973455"/>
          </a:xfrm>
          <a:prstGeom prst="rect">
            <a:avLst/>
          </a:prstGeom>
        </p:spPr>
      </p:pic>
      <p:sp>
        <p:nvSpPr>
          <p:cNvPr id="6" name="Text 2"/>
          <p:cNvSpPr/>
          <p:nvPr/>
        </p:nvSpPr>
        <p:spPr>
          <a:xfrm>
            <a:off x="837724" y="4734639"/>
            <a:ext cx="2099905" cy="1266944"/>
          </a:xfrm>
          <a:prstGeom prst="rect">
            <a:avLst/>
          </a:prstGeom>
          <a:noFill/>
          <a:ln/>
        </p:spPr>
        <p:txBody>
          <a:bodyPr wrap="square" lIns="0" tIns="0" rIns="0" bIns="0" rtlCol="0" anchor="t"/>
          <a:lstStyle/>
          <a:p>
            <a:pPr marL="0" indent="0" algn="ctr">
              <a:lnSpc>
                <a:spcPts val="3300"/>
              </a:lnSpc>
              <a:buNone/>
            </a:pPr>
            <a:r>
              <a:rPr lang="en-US" sz="2650" b="1" kern="0" spc="-80" dirty="0">
                <a:solidFill>
                  <a:srgbClr val="FFFFFF"/>
                </a:solidFill>
                <a:latin typeface="Overpass Bold" pitchFamily="34" charset="0"/>
                <a:ea typeface="Overpass Bold" pitchFamily="34" charset="-122"/>
                <a:cs typeface="Overpass Bold" pitchFamily="34" charset="-120"/>
              </a:rPr>
              <a:t>Exploratory data analysis results</a:t>
            </a:r>
            <a:endParaRPr lang="en-US" sz="2650" dirty="0"/>
          </a:p>
        </p:txBody>
      </p:sp>
      <p:pic>
        <p:nvPicPr>
          <p:cNvPr id="7" name="Image 2" descr="preencoded.png"/>
          <p:cNvPicPr>
            <a:picLocks noChangeAspect="1"/>
          </p:cNvPicPr>
          <p:nvPr/>
        </p:nvPicPr>
        <p:blipFill>
          <a:blip r:embed="rId5"/>
          <a:stretch>
            <a:fillRect/>
          </a:stretch>
        </p:blipFill>
        <p:spPr>
          <a:xfrm>
            <a:off x="4074914" y="3491984"/>
            <a:ext cx="1008221" cy="1008221"/>
          </a:xfrm>
          <a:prstGeom prst="rect">
            <a:avLst/>
          </a:prstGeom>
        </p:spPr>
      </p:pic>
      <p:sp>
        <p:nvSpPr>
          <p:cNvPr id="8" name="Text 3"/>
          <p:cNvSpPr/>
          <p:nvPr/>
        </p:nvSpPr>
        <p:spPr>
          <a:xfrm>
            <a:off x="3529132" y="4769406"/>
            <a:ext cx="2099905" cy="1689259"/>
          </a:xfrm>
          <a:prstGeom prst="rect">
            <a:avLst/>
          </a:prstGeom>
          <a:noFill/>
          <a:ln/>
        </p:spPr>
        <p:txBody>
          <a:bodyPr wrap="square" lIns="0" tIns="0" rIns="0" bIns="0" rtlCol="0" anchor="t"/>
          <a:lstStyle/>
          <a:p>
            <a:pPr marL="0" indent="0" algn="ctr">
              <a:lnSpc>
                <a:spcPts val="3300"/>
              </a:lnSpc>
              <a:buNone/>
            </a:pPr>
            <a:r>
              <a:rPr lang="en-US" sz="2650" b="1" kern="0" spc="-80" dirty="0">
                <a:solidFill>
                  <a:srgbClr val="FFFFFF"/>
                </a:solidFill>
                <a:latin typeface="Overpass Bold" pitchFamily="34" charset="0"/>
                <a:ea typeface="Overpass Bold" pitchFamily="34" charset="-122"/>
                <a:cs typeface="Overpass Bold" pitchFamily="34" charset="-120"/>
              </a:rPr>
              <a:t>Interactive analytics demo in screenshots</a:t>
            </a:r>
            <a:endParaRPr lang="en-US" sz="2650" dirty="0"/>
          </a:p>
        </p:txBody>
      </p:sp>
      <p:pic>
        <p:nvPicPr>
          <p:cNvPr id="9" name="Image 3" descr="preencoded.png"/>
          <p:cNvPicPr>
            <a:picLocks noChangeAspect="1"/>
          </p:cNvPicPr>
          <p:nvPr/>
        </p:nvPicPr>
        <p:blipFill>
          <a:blip r:embed="rId6"/>
          <a:stretch>
            <a:fillRect/>
          </a:stretch>
        </p:blipFill>
        <p:spPr>
          <a:xfrm>
            <a:off x="6844546" y="3491984"/>
            <a:ext cx="851773" cy="851773"/>
          </a:xfrm>
          <a:prstGeom prst="rect">
            <a:avLst/>
          </a:prstGeom>
        </p:spPr>
      </p:pic>
      <p:sp>
        <p:nvSpPr>
          <p:cNvPr id="10" name="Text 4"/>
          <p:cNvSpPr/>
          <p:nvPr/>
        </p:nvSpPr>
        <p:spPr>
          <a:xfrm>
            <a:off x="6220539" y="4612958"/>
            <a:ext cx="2099905" cy="1266944"/>
          </a:xfrm>
          <a:prstGeom prst="rect">
            <a:avLst/>
          </a:prstGeom>
          <a:noFill/>
          <a:ln/>
        </p:spPr>
        <p:txBody>
          <a:bodyPr wrap="square" lIns="0" tIns="0" rIns="0" bIns="0" rtlCol="0" anchor="t"/>
          <a:lstStyle/>
          <a:p>
            <a:pPr marL="0" indent="0" algn="ctr">
              <a:lnSpc>
                <a:spcPts val="3300"/>
              </a:lnSpc>
              <a:buNone/>
            </a:pPr>
            <a:r>
              <a:rPr lang="en-US" sz="2650" b="1" kern="0" spc="-80" dirty="0">
                <a:solidFill>
                  <a:srgbClr val="FFFFFF"/>
                </a:solidFill>
                <a:latin typeface="Overpass Bold" pitchFamily="34" charset="0"/>
                <a:ea typeface="Overpass Bold" pitchFamily="34" charset="-122"/>
                <a:cs typeface="Overpass Bold" pitchFamily="34" charset="-120"/>
              </a:rPr>
              <a:t>Predictive analysis results</a:t>
            </a:r>
            <a:endParaRPr lang="en-US" sz="26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1196697" y="3629025"/>
            <a:ext cx="7772757" cy="971550"/>
          </a:xfrm>
          <a:prstGeom prst="rect">
            <a:avLst/>
          </a:prstGeom>
          <a:noFill/>
          <a:ln/>
        </p:spPr>
        <p:txBody>
          <a:bodyPr wrap="none" lIns="0" tIns="0" rIns="0" bIns="0" rtlCol="0" anchor="t"/>
          <a:lstStyle/>
          <a:p>
            <a:pPr marL="0" indent="0" algn="l">
              <a:lnSpc>
                <a:spcPts val="7650"/>
              </a:lnSpc>
              <a:buNone/>
            </a:pPr>
            <a:r>
              <a:rPr lang="en-US" sz="6100" b="1" kern="0" spc="-184" dirty="0">
                <a:solidFill>
                  <a:srgbClr val="FFFFFF"/>
                </a:solidFill>
                <a:latin typeface="Overpass Bold" pitchFamily="34" charset="0"/>
                <a:ea typeface="Overpass Bold" pitchFamily="34" charset="-122"/>
                <a:cs typeface="Overpass Bold" pitchFamily="34" charset="-120"/>
              </a:rPr>
              <a:t>Insights from EDA</a:t>
            </a:r>
            <a:endParaRPr lang="en-US" sz="6100" dirty="0"/>
          </a:p>
        </p:txBody>
      </p:sp>
      <p:sp>
        <p:nvSpPr>
          <p:cNvPr id="3" name="Shape 1"/>
          <p:cNvSpPr/>
          <p:nvPr/>
        </p:nvSpPr>
        <p:spPr>
          <a:xfrm>
            <a:off x="837724" y="3270052"/>
            <a:ext cx="30480" cy="1689497"/>
          </a:xfrm>
          <a:prstGeom prst="rect">
            <a:avLst/>
          </a:prstGeom>
          <a:solidFill>
            <a:srgbClr val="F20374"/>
          </a:solidFill>
          <a:ln/>
        </p:spPr>
      </p:sp>
      <p:sp>
        <p:nvSpPr>
          <p:cNvPr id="4" name="Rectangle 3">
            <a:extLst>
              <a:ext uri="{FF2B5EF4-FFF2-40B4-BE49-F238E27FC236}">
                <a16:creationId xmlns:a16="http://schemas.microsoft.com/office/drawing/2014/main" id="{80F22B64-81A6-AE6D-7BFC-8DC714DFB206}"/>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1124903" y="1010007"/>
            <a:ext cx="5917287" cy="563285"/>
          </a:xfrm>
          <a:prstGeom prst="rect">
            <a:avLst/>
          </a:prstGeom>
          <a:noFill/>
          <a:ln/>
        </p:spPr>
        <p:txBody>
          <a:bodyPr wrap="none" lIns="0" tIns="0" rIns="0" bIns="0" rtlCol="0" anchor="t"/>
          <a:lstStyle/>
          <a:p>
            <a:pPr marL="0" indent="0" algn="l">
              <a:lnSpc>
                <a:spcPts val="4400"/>
              </a:lnSpc>
              <a:buNone/>
            </a:pPr>
            <a:r>
              <a:rPr lang="en-US" sz="3500" b="1" kern="0" spc="-106" dirty="0">
                <a:solidFill>
                  <a:srgbClr val="FFFFFF"/>
                </a:solidFill>
                <a:latin typeface="Overpass Bold" pitchFamily="34" charset="0"/>
                <a:ea typeface="Overpass Bold" pitchFamily="34" charset="-122"/>
                <a:cs typeface="Overpass Bold" pitchFamily="34" charset="-120"/>
              </a:rPr>
              <a:t>Flight Number vs. Launch Site</a:t>
            </a:r>
            <a:endParaRPr lang="en-US" sz="3500" dirty="0"/>
          </a:p>
        </p:txBody>
      </p:sp>
      <p:sp>
        <p:nvSpPr>
          <p:cNvPr id="3" name="Shape 1"/>
          <p:cNvSpPr/>
          <p:nvPr/>
        </p:nvSpPr>
        <p:spPr>
          <a:xfrm>
            <a:off x="837724" y="722828"/>
            <a:ext cx="22860" cy="1137642"/>
          </a:xfrm>
          <a:prstGeom prst="rect">
            <a:avLst/>
          </a:prstGeom>
          <a:solidFill>
            <a:srgbClr val="F20374"/>
          </a:solidFill>
          <a:ln/>
        </p:spPr>
      </p:sp>
      <p:pic>
        <p:nvPicPr>
          <p:cNvPr id="4" name="Image 0" descr="preencoded.png"/>
          <p:cNvPicPr>
            <a:picLocks noChangeAspect="1"/>
          </p:cNvPicPr>
          <p:nvPr/>
        </p:nvPicPr>
        <p:blipFill>
          <a:blip r:embed="rId3"/>
          <a:stretch>
            <a:fillRect/>
          </a:stretch>
        </p:blipFill>
        <p:spPr>
          <a:xfrm>
            <a:off x="837724" y="2075855"/>
            <a:ext cx="9862423" cy="3244215"/>
          </a:xfrm>
          <a:prstGeom prst="rect">
            <a:avLst/>
          </a:prstGeom>
        </p:spPr>
      </p:pic>
      <p:sp>
        <p:nvSpPr>
          <p:cNvPr id="5" name="Text 2"/>
          <p:cNvSpPr/>
          <p:nvPr/>
        </p:nvSpPr>
        <p:spPr>
          <a:xfrm>
            <a:off x="837724" y="5535454"/>
            <a:ext cx="12954952" cy="612458"/>
          </a:xfrm>
          <a:prstGeom prst="rect">
            <a:avLst/>
          </a:prstGeom>
          <a:noFill/>
          <a:ln/>
        </p:spPr>
        <p:txBody>
          <a:bodyPr wrap="square" lIns="0" tIns="0" rIns="0" bIns="0" rtlCol="0" anchor="t"/>
          <a:lstStyle/>
          <a:p>
            <a:pPr marL="342900" indent="-342900" algn="l">
              <a:lnSpc>
                <a:spcPts val="2400"/>
              </a:lnSpc>
              <a:buSzPct val="100000"/>
              <a:buFont typeface="+mj-lt"/>
              <a:buAutoNum type="arabicPeriod"/>
            </a:pPr>
            <a:r>
              <a:rPr lang="en-US" sz="1500" dirty="0">
                <a:solidFill>
                  <a:srgbClr val="E5E0DF"/>
                </a:solidFill>
                <a:latin typeface="Overpass" pitchFamily="34" charset="0"/>
                <a:ea typeface="Overpass" pitchFamily="34" charset="-122"/>
                <a:cs typeface="Overpass" pitchFamily="34" charset="-120"/>
              </a:rPr>
              <a:t>CCAFS SLC 40 : is the most usable site for launching SpaceX's rockets and it has 55 trials, 33 of them are successful and 22 of them are failed # 60% success rate</a:t>
            </a:r>
            <a:endParaRPr lang="en-US" sz="1500" dirty="0"/>
          </a:p>
        </p:txBody>
      </p:sp>
      <p:sp>
        <p:nvSpPr>
          <p:cNvPr id="6" name="Text 3"/>
          <p:cNvSpPr/>
          <p:nvPr/>
        </p:nvSpPr>
        <p:spPr>
          <a:xfrm>
            <a:off x="837724" y="6214824"/>
            <a:ext cx="12954952" cy="612458"/>
          </a:xfrm>
          <a:prstGeom prst="rect">
            <a:avLst/>
          </a:prstGeom>
          <a:noFill/>
          <a:ln/>
        </p:spPr>
        <p:txBody>
          <a:bodyPr wrap="square" lIns="0" tIns="0" rIns="0" bIns="0" rtlCol="0" anchor="t"/>
          <a:lstStyle/>
          <a:p>
            <a:pPr marL="342900" indent="-342900" algn="l">
              <a:lnSpc>
                <a:spcPts val="2400"/>
              </a:lnSpc>
              <a:buSzPct val="100000"/>
              <a:buFont typeface="+mj-lt"/>
              <a:buAutoNum type="arabicPeriod" startAt="2"/>
            </a:pPr>
            <a:r>
              <a:rPr lang="en-US" sz="1500" dirty="0">
                <a:solidFill>
                  <a:srgbClr val="E5E0DF"/>
                </a:solidFill>
                <a:latin typeface="Overpass" pitchFamily="34" charset="0"/>
                <a:ea typeface="Overpass" pitchFamily="34" charset="-122"/>
                <a:cs typeface="Overpass" pitchFamily="34" charset="-120"/>
              </a:rPr>
              <a:t>VAFB SLC 4E : is the least usable site for launching SpaceX's rockets and it has 13 trials, 10 of them are successful and 03 of them are failed # 77% success rate</a:t>
            </a:r>
            <a:endParaRPr lang="en-US" sz="1500" dirty="0"/>
          </a:p>
        </p:txBody>
      </p:sp>
      <p:sp>
        <p:nvSpPr>
          <p:cNvPr id="7" name="Text 4"/>
          <p:cNvSpPr/>
          <p:nvPr/>
        </p:nvSpPr>
        <p:spPr>
          <a:xfrm>
            <a:off x="837724" y="6894195"/>
            <a:ext cx="12954952" cy="612458"/>
          </a:xfrm>
          <a:prstGeom prst="rect">
            <a:avLst/>
          </a:prstGeom>
          <a:noFill/>
          <a:ln/>
        </p:spPr>
        <p:txBody>
          <a:bodyPr wrap="square" lIns="0" tIns="0" rIns="0" bIns="0" rtlCol="0" anchor="t"/>
          <a:lstStyle/>
          <a:p>
            <a:pPr marL="342900" indent="-342900" algn="l">
              <a:lnSpc>
                <a:spcPts val="2400"/>
              </a:lnSpc>
              <a:buSzPct val="100000"/>
              <a:buFont typeface="+mj-lt"/>
              <a:buAutoNum type="arabicPeriod" startAt="3"/>
            </a:pPr>
            <a:r>
              <a:rPr lang="en-US" sz="1500" dirty="0">
                <a:solidFill>
                  <a:srgbClr val="E5E0DF"/>
                </a:solidFill>
                <a:latin typeface="Overpass" pitchFamily="34" charset="0"/>
                <a:ea typeface="Overpass" pitchFamily="34" charset="-122"/>
                <a:cs typeface="Overpass" pitchFamily="34" charset="-120"/>
              </a:rPr>
              <a:t>VAFB SLC 4E : is a moderate site in terms of launching SpaceX's rockets and it has 22 trials, 17 of them are successful and 05 of them are failed # 77% success rate</a:t>
            </a:r>
            <a:endParaRPr lang="en-US" sz="1500" dirty="0"/>
          </a:p>
        </p:txBody>
      </p:sp>
      <p:sp>
        <p:nvSpPr>
          <p:cNvPr id="8" name="Rectangle 7">
            <a:extLst>
              <a:ext uri="{FF2B5EF4-FFF2-40B4-BE49-F238E27FC236}">
                <a16:creationId xmlns:a16="http://schemas.microsoft.com/office/drawing/2014/main" id="{550902BE-B105-6C81-2971-027411B1F2C6}"/>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1180386" y="1003340"/>
            <a:ext cx="5752028" cy="694373"/>
          </a:xfrm>
          <a:prstGeom prst="rect">
            <a:avLst/>
          </a:prstGeom>
          <a:noFill/>
          <a:ln/>
        </p:spPr>
        <p:txBody>
          <a:bodyPr wrap="none" lIns="0" tIns="0" rIns="0" bIns="0" rtlCol="0" anchor="t"/>
          <a:lstStyle/>
          <a:p>
            <a:pPr marL="0" indent="0" algn="l">
              <a:lnSpc>
                <a:spcPts val="5450"/>
              </a:lnSpc>
              <a:buNone/>
            </a:pPr>
            <a:r>
              <a:rPr lang="en-US" sz="4350" b="1" kern="0" spc="-131" dirty="0">
                <a:solidFill>
                  <a:srgbClr val="FFFFFF"/>
                </a:solidFill>
                <a:latin typeface="Overpass Bold" pitchFamily="34" charset="0"/>
                <a:ea typeface="Overpass Bold" pitchFamily="34" charset="-122"/>
                <a:cs typeface="Overpass Bold" pitchFamily="34" charset="-120"/>
              </a:rPr>
              <a:t>Payload vs. Launch Site</a:t>
            </a:r>
            <a:endParaRPr lang="en-US" sz="4350" dirty="0"/>
          </a:p>
        </p:txBody>
      </p:sp>
      <p:sp>
        <p:nvSpPr>
          <p:cNvPr id="3" name="Shape 1"/>
          <p:cNvSpPr/>
          <p:nvPr/>
        </p:nvSpPr>
        <p:spPr>
          <a:xfrm>
            <a:off x="826294" y="649248"/>
            <a:ext cx="30480" cy="1402556"/>
          </a:xfrm>
          <a:prstGeom prst="rect">
            <a:avLst/>
          </a:prstGeom>
          <a:solidFill>
            <a:srgbClr val="F20374"/>
          </a:solidFill>
          <a:ln/>
        </p:spPr>
      </p:sp>
      <p:pic>
        <p:nvPicPr>
          <p:cNvPr id="4" name="Image 0" descr="preencoded.png"/>
          <p:cNvPicPr>
            <a:picLocks noChangeAspect="1"/>
          </p:cNvPicPr>
          <p:nvPr/>
        </p:nvPicPr>
        <p:blipFill>
          <a:blip r:embed="rId3"/>
          <a:stretch>
            <a:fillRect/>
          </a:stretch>
        </p:blipFill>
        <p:spPr>
          <a:xfrm>
            <a:off x="826294" y="2317313"/>
            <a:ext cx="12977812" cy="3242191"/>
          </a:xfrm>
          <a:prstGeom prst="rect">
            <a:avLst/>
          </a:prstGeom>
        </p:spPr>
      </p:pic>
      <p:sp>
        <p:nvSpPr>
          <p:cNvPr id="5" name="Text 2"/>
          <p:cNvSpPr/>
          <p:nvPr/>
        </p:nvSpPr>
        <p:spPr>
          <a:xfrm>
            <a:off x="826294" y="5913596"/>
            <a:ext cx="4087416" cy="416719"/>
          </a:xfrm>
          <a:prstGeom prst="rect">
            <a:avLst/>
          </a:prstGeom>
          <a:noFill/>
          <a:ln/>
        </p:spPr>
        <p:txBody>
          <a:bodyPr wrap="none" lIns="0" tIns="0" rIns="0" bIns="0" rtlCol="0" anchor="t"/>
          <a:lstStyle/>
          <a:p>
            <a:pPr marL="0" indent="0" algn="l">
              <a:lnSpc>
                <a:spcPts val="3250"/>
              </a:lnSpc>
              <a:buNone/>
            </a:pPr>
            <a:r>
              <a:rPr lang="en-US" sz="2600" b="1" kern="0" spc="-79" dirty="0">
                <a:solidFill>
                  <a:srgbClr val="FFFFFF"/>
                </a:solidFill>
                <a:latin typeface="Overpass Bold" pitchFamily="34" charset="0"/>
                <a:ea typeface="Overpass Bold" pitchFamily="34" charset="-122"/>
                <a:cs typeface="Overpass Bold" pitchFamily="34" charset="-120"/>
              </a:rPr>
              <a:t>According to the plot above:</a:t>
            </a:r>
            <a:endParaRPr lang="en-US" sz="2600" dirty="0"/>
          </a:p>
        </p:txBody>
      </p:sp>
      <p:sp>
        <p:nvSpPr>
          <p:cNvPr id="6" name="Text 3"/>
          <p:cNvSpPr/>
          <p:nvPr/>
        </p:nvSpPr>
        <p:spPr>
          <a:xfrm>
            <a:off x="826294" y="6684407"/>
            <a:ext cx="12977812" cy="944404"/>
          </a:xfrm>
          <a:prstGeom prst="rect">
            <a:avLst/>
          </a:prstGeom>
          <a:noFill/>
          <a:ln/>
        </p:spPr>
        <p:txBody>
          <a:bodyPr wrap="square" lIns="0" tIns="0" rIns="0" bIns="0" rtlCol="0" anchor="t"/>
          <a:lstStyle/>
          <a:p>
            <a:pPr marL="0" indent="0" algn="l">
              <a:lnSpc>
                <a:spcPts val="3700"/>
              </a:lnSpc>
              <a:buNone/>
            </a:pPr>
            <a:r>
              <a:rPr lang="en-US" sz="2300" dirty="0">
                <a:solidFill>
                  <a:srgbClr val="E5E0DF"/>
                </a:solidFill>
                <a:latin typeface="Overpass" pitchFamily="34" charset="0"/>
                <a:ea typeface="Overpass" pitchFamily="34" charset="-122"/>
                <a:cs typeface="Overpass" pitchFamily="34" charset="-120"/>
              </a:rPr>
              <a:t>there is no strong relationship between the payload mass and the success of first stage return since there are approximately equivalent numbers of failed and successful trials.</a:t>
            </a:r>
            <a:endParaRPr lang="en-US" sz="2300" dirty="0"/>
          </a:p>
        </p:txBody>
      </p:sp>
      <p:sp>
        <p:nvSpPr>
          <p:cNvPr id="7" name="Rectangle 6">
            <a:extLst>
              <a:ext uri="{FF2B5EF4-FFF2-40B4-BE49-F238E27FC236}">
                <a16:creationId xmlns:a16="http://schemas.microsoft.com/office/drawing/2014/main" id="{6C47A53E-55EF-21BF-DD4E-B7980235C68D}"/>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196697" y="1237417"/>
            <a:ext cx="5632490"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Outline</a:t>
            </a:r>
            <a:endParaRPr lang="en-US" sz="4400" dirty="0"/>
          </a:p>
        </p:txBody>
      </p:sp>
      <p:sp>
        <p:nvSpPr>
          <p:cNvPr id="3" name="Shape 1"/>
          <p:cNvSpPr/>
          <p:nvPr/>
        </p:nvSpPr>
        <p:spPr>
          <a:xfrm>
            <a:off x="837724" y="1237417"/>
            <a:ext cx="30480" cy="704017"/>
          </a:xfrm>
          <a:prstGeom prst="rect">
            <a:avLst/>
          </a:prstGeom>
          <a:solidFill>
            <a:srgbClr val="F20374"/>
          </a:solidFill>
          <a:ln/>
        </p:spPr>
      </p:sp>
      <p:sp>
        <p:nvSpPr>
          <p:cNvPr id="4" name="Text 2"/>
          <p:cNvSpPr/>
          <p:nvPr/>
        </p:nvSpPr>
        <p:spPr>
          <a:xfrm>
            <a:off x="837724" y="2210633"/>
            <a:ext cx="7268528"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5" name="Text 3"/>
          <p:cNvSpPr/>
          <p:nvPr/>
        </p:nvSpPr>
        <p:spPr>
          <a:xfrm>
            <a:off x="837724" y="2809042"/>
            <a:ext cx="7268528" cy="383024"/>
          </a:xfrm>
          <a:prstGeom prst="rect">
            <a:avLst/>
          </a:prstGeom>
          <a:noFill/>
          <a:ln/>
        </p:spPr>
        <p:txBody>
          <a:bodyPr wrap="none" lIns="0" tIns="0" rIns="0" bIns="0" rtlCol="0" anchor="t"/>
          <a:lstStyle/>
          <a:p>
            <a:pPr marL="685800" lvl="1"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Executive Summary</a:t>
            </a:r>
            <a:endParaRPr lang="en-US" sz="1850" dirty="0"/>
          </a:p>
        </p:txBody>
      </p:sp>
      <p:sp>
        <p:nvSpPr>
          <p:cNvPr id="6" name="Text 4"/>
          <p:cNvSpPr/>
          <p:nvPr/>
        </p:nvSpPr>
        <p:spPr>
          <a:xfrm>
            <a:off x="837724" y="3275767"/>
            <a:ext cx="7268528" cy="383024"/>
          </a:xfrm>
          <a:prstGeom prst="rect">
            <a:avLst/>
          </a:prstGeom>
          <a:noFill/>
          <a:ln/>
        </p:spPr>
        <p:txBody>
          <a:bodyPr wrap="none" lIns="0" tIns="0" rIns="0" bIns="0" rtlCol="0" anchor="t"/>
          <a:lstStyle/>
          <a:p>
            <a:pPr marL="685800" lvl="1"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Introduction</a:t>
            </a:r>
            <a:endParaRPr lang="en-US" sz="1850" dirty="0"/>
          </a:p>
        </p:txBody>
      </p:sp>
      <p:sp>
        <p:nvSpPr>
          <p:cNvPr id="7" name="Text 5"/>
          <p:cNvSpPr/>
          <p:nvPr/>
        </p:nvSpPr>
        <p:spPr>
          <a:xfrm>
            <a:off x="837724" y="3742492"/>
            <a:ext cx="7268528" cy="383024"/>
          </a:xfrm>
          <a:prstGeom prst="rect">
            <a:avLst/>
          </a:prstGeom>
          <a:noFill/>
          <a:ln/>
        </p:spPr>
        <p:txBody>
          <a:bodyPr wrap="none" lIns="0" tIns="0" rIns="0" bIns="0" rtlCol="0" anchor="t"/>
          <a:lstStyle/>
          <a:p>
            <a:pPr marL="685800" lvl="1"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Methodology</a:t>
            </a:r>
            <a:endParaRPr lang="en-US" sz="1850" dirty="0"/>
          </a:p>
        </p:txBody>
      </p:sp>
      <p:sp>
        <p:nvSpPr>
          <p:cNvPr id="8" name="Text 6"/>
          <p:cNvSpPr/>
          <p:nvPr/>
        </p:nvSpPr>
        <p:spPr>
          <a:xfrm>
            <a:off x="837724" y="4209217"/>
            <a:ext cx="7268528" cy="383024"/>
          </a:xfrm>
          <a:prstGeom prst="rect">
            <a:avLst/>
          </a:prstGeom>
          <a:noFill/>
          <a:ln/>
        </p:spPr>
        <p:txBody>
          <a:bodyPr wrap="none" lIns="0" tIns="0" rIns="0" bIns="0" rtlCol="0" anchor="t"/>
          <a:lstStyle/>
          <a:p>
            <a:pPr marL="685800" lvl="1"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Results</a:t>
            </a:r>
            <a:endParaRPr lang="en-US" sz="1850" dirty="0"/>
          </a:p>
        </p:txBody>
      </p:sp>
      <p:sp>
        <p:nvSpPr>
          <p:cNvPr id="9" name="Text 7"/>
          <p:cNvSpPr/>
          <p:nvPr/>
        </p:nvSpPr>
        <p:spPr>
          <a:xfrm>
            <a:off x="837724" y="4675942"/>
            <a:ext cx="7268528" cy="383024"/>
          </a:xfrm>
          <a:prstGeom prst="rect">
            <a:avLst/>
          </a:prstGeom>
          <a:noFill/>
          <a:ln/>
        </p:spPr>
        <p:txBody>
          <a:bodyPr wrap="none" lIns="0" tIns="0" rIns="0" bIns="0" rtlCol="0" anchor="t"/>
          <a:lstStyle/>
          <a:p>
            <a:pPr marL="685800" lvl="1"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Conclusion</a:t>
            </a:r>
            <a:endParaRPr lang="en-US" sz="1850" dirty="0"/>
          </a:p>
        </p:txBody>
      </p:sp>
      <p:sp>
        <p:nvSpPr>
          <p:cNvPr id="10" name="Text 8"/>
          <p:cNvSpPr/>
          <p:nvPr/>
        </p:nvSpPr>
        <p:spPr>
          <a:xfrm>
            <a:off x="837724" y="5142667"/>
            <a:ext cx="7268528" cy="383024"/>
          </a:xfrm>
          <a:prstGeom prst="rect">
            <a:avLst/>
          </a:prstGeom>
          <a:noFill/>
          <a:ln/>
        </p:spPr>
        <p:txBody>
          <a:bodyPr wrap="none" lIns="0" tIns="0" rIns="0" bIns="0" rtlCol="0" anchor="t"/>
          <a:lstStyle/>
          <a:p>
            <a:pPr marL="685800" lvl="1"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Appendix</a:t>
            </a:r>
            <a:endParaRPr lang="en-US" sz="1850" dirty="0"/>
          </a:p>
        </p:txBody>
      </p:sp>
      <p:pic>
        <p:nvPicPr>
          <p:cNvPr id="11" name="Image 0" descr="preencoded.png"/>
          <p:cNvPicPr>
            <a:picLocks noChangeAspect="1"/>
          </p:cNvPicPr>
          <p:nvPr/>
        </p:nvPicPr>
        <p:blipFill>
          <a:blip r:embed="rId3"/>
          <a:stretch>
            <a:fillRect/>
          </a:stretch>
        </p:blipFill>
        <p:spPr>
          <a:xfrm>
            <a:off x="8697754" y="1237417"/>
            <a:ext cx="5102423" cy="5102423"/>
          </a:xfrm>
          <a:prstGeom prst="rect">
            <a:avLst/>
          </a:prstGeom>
        </p:spPr>
      </p:pic>
      <p:sp>
        <p:nvSpPr>
          <p:cNvPr id="12" name="Text 9"/>
          <p:cNvSpPr/>
          <p:nvPr/>
        </p:nvSpPr>
        <p:spPr>
          <a:xfrm>
            <a:off x="837724" y="6878241"/>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13" name="Rectangle 12">
            <a:extLst>
              <a:ext uri="{FF2B5EF4-FFF2-40B4-BE49-F238E27FC236}">
                <a16:creationId xmlns:a16="http://schemas.microsoft.com/office/drawing/2014/main" id="{0D115CB9-EDF5-A26D-D766-B52AC4DA43D3}"/>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1196697" y="1201460"/>
            <a:ext cx="6806089"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Success Rate vs. Orbit Type</a:t>
            </a:r>
            <a:endParaRPr lang="en-US" sz="4400" dirty="0"/>
          </a:p>
        </p:txBody>
      </p:sp>
      <p:sp>
        <p:nvSpPr>
          <p:cNvPr id="3" name="Shape 1"/>
          <p:cNvSpPr/>
          <p:nvPr/>
        </p:nvSpPr>
        <p:spPr>
          <a:xfrm>
            <a:off x="837724" y="842486"/>
            <a:ext cx="30480" cy="1421963"/>
          </a:xfrm>
          <a:prstGeom prst="rect">
            <a:avLst/>
          </a:prstGeom>
          <a:solidFill>
            <a:srgbClr val="F20374"/>
          </a:solidFill>
          <a:ln/>
        </p:spPr>
      </p:sp>
      <p:pic>
        <p:nvPicPr>
          <p:cNvPr id="4" name="Image 0" descr="preencoded.png"/>
          <p:cNvPicPr>
            <a:picLocks noChangeAspect="1"/>
          </p:cNvPicPr>
          <p:nvPr/>
        </p:nvPicPr>
        <p:blipFill>
          <a:blip r:embed="rId3"/>
          <a:stretch>
            <a:fillRect/>
          </a:stretch>
        </p:blipFill>
        <p:spPr>
          <a:xfrm>
            <a:off x="837724" y="2802850"/>
            <a:ext cx="7404021" cy="4314944"/>
          </a:xfrm>
          <a:prstGeom prst="rect">
            <a:avLst/>
          </a:prstGeom>
        </p:spPr>
      </p:pic>
      <p:sp>
        <p:nvSpPr>
          <p:cNvPr id="5" name="Text 2"/>
          <p:cNvSpPr/>
          <p:nvPr/>
        </p:nvSpPr>
        <p:spPr>
          <a:xfrm>
            <a:off x="8833247" y="2772966"/>
            <a:ext cx="3822025" cy="422315"/>
          </a:xfrm>
          <a:prstGeom prst="rect">
            <a:avLst/>
          </a:prstGeom>
          <a:noFill/>
          <a:ln/>
        </p:spPr>
        <p:txBody>
          <a:bodyPr wrap="none" lIns="0" tIns="0" rIns="0" bIns="0" rtlCol="0" anchor="t"/>
          <a:lstStyle/>
          <a:p>
            <a:pPr marL="0" indent="0" algn="l">
              <a:lnSpc>
                <a:spcPts val="3300"/>
              </a:lnSpc>
              <a:buNone/>
            </a:pPr>
            <a:r>
              <a:rPr lang="en-US" sz="2650" b="1" kern="0" spc="-80" dirty="0">
                <a:solidFill>
                  <a:srgbClr val="FFFFFF"/>
                </a:solidFill>
                <a:latin typeface="Overpass Bold" pitchFamily="34" charset="0"/>
                <a:ea typeface="Overpass Bold" pitchFamily="34" charset="-122"/>
                <a:cs typeface="Overpass Bold" pitchFamily="34" charset="-120"/>
              </a:rPr>
              <a:t>According to the bar plot :</a:t>
            </a:r>
            <a:endParaRPr lang="en-US" sz="2650" dirty="0"/>
          </a:p>
        </p:txBody>
      </p:sp>
      <p:sp>
        <p:nvSpPr>
          <p:cNvPr id="6" name="Text 3"/>
          <p:cNvSpPr/>
          <p:nvPr/>
        </p:nvSpPr>
        <p:spPr>
          <a:xfrm>
            <a:off x="8833247" y="3434596"/>
            <a:ext cx="4966930" cy="1435894"/>
          </a:xfrm>
          <a:prstGeom prst="rect">
            <a:avLst/>
          </a:prstGeom>
          <a:noFill/>
          <a:ln/>
        </p:spPr>
        <p:txBody>
          <a:bodyPr wrap="square" lIns="0" tIns="0" rIns="0" bIns="0" rtlCol="0" anchor="t"/>
          <a:lstStyle/>
          <a:p>
            <a:pPr marL="0" indent="0" algn="l">
              <a:lnSpc>
                <a:spcPts val="3750"/>
              </a:lnSpc>
              <a:buNone/>
            </a:pPr>
            <a:r>
              <a:rPr lang="en-US" sz="2350" dirty="0">
                <a:solidFill>
                  <a:srgbClr val="E5E0DF"/>
                </a:solidFill>
                <a:latin typeface="Overpass" pitchFamily="34" charset="0"/>
                <a:ea typeface="Overpass" pitchFamily="34" charset="-122"/>
                <a:cs typeface="Overpass" pitchFamily="34" charset="-120"/>
              </a:rPr>
              <a:t>The best orbits in terms of successful first stage returns are ['ES-L1', 'GEO', HEO, SSO]</a:t>
            </a:r>
            <a:endParaRPr lang="en-US" sz="2350" dirty="0"/>
          </a:p>
        </p:txBody>
      </p:sp>
      <p:sp>
        <p:nvSpPr>
          <p:cNvPr id="7" name="Text 4"/>
          <p:cNvSpPr/>
          <p:nvPr/>
        </p:nvSpPr>
        <p:spPr>
          <a:xfrm>
            <a:off x="8833247" y="5085874"/>
            <a:ext cx="4966930" cy="1914525"/>
          </a:xfrm>
          <a:prstGeom prst="rect">
            <a:avLst/>
          </a:prstGeom>
          <a:noFill/>
          <a:ln/>
        </p:spPr>
        <p:txBody>
          <a:bodyPr wrap="square" lIns="0" tIns="0" rIns="0" bIns="0" rtlCol="0" anchor="t"/>
          <a:lstStyle/>
          <a:p>
            <a:pPr marL="0" indent="0" algn="l">
              <a:lnSpc>
                <a:spcPts val="3750"/>
              </a:lnSpc>
              <a:buNone/>
            </a:pPr>
            <a:r>
              <a:rPr lang="en-US" sz="2350" dirty="0">
                <a:solidFill>
                  <a:srgbClr val="E5E0DF"/>
                </a:solidFill>
                <a:latin typeface="Overpass" pitchFamily="34" charset="0"/>
                <a:ea typeface="Overpass" pitchFamily="34" charset="-122"/>
                <a:cs typeface="Overpass" pitchFamily="34" charset="-120"/>
              </a:rPr>
              <a:t>Where the worst orbit is 'GTO' , therefore we need to understand why it is the worst to avoid the failure of first stage return.</a:t>
            </a:r>
            <a:endParaRPr lang="en-US" sz="2350" dirty="0"/>
          </a:p>
        </p:txBody>
      </p:sp>
      <p:sp>
        <p:nvSpPr>
          <p:cNvPr id="8" name="Rectangle 7">
            <a:extLst>
              <a:ext uri="{FF2B5EF4-FFF2-40B4-BE49-F238E27FC236}">
                <a16:creationId xmlns:a16="http://schemas.microsoft.com/office/drawing/2014/main" id="{A6B9CDC5-85E6-C2D8-1AB4-5F616CBD7E30}"/>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1196697" y="1416010"/>
            <a:ext cx="7061835"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Flight Number vs. Orbit Type</a:t>
            </a:r>
            <a:endParaRPr lang="en-US" sz="4400" dirty="0"/>
          </a:p>
        </p:txBody>
      </p:sp>
      <p:sp>
        <p:nvSpPr>
          <p:cNvPr id="3" name="Shape 1"/>
          <p:cNvSpPr/>
          <p:nvPr/>
        </p:nvSpPr>
        <p:spPr>
          <a:xfrm>
            <a:off x="837724" y="1057037"/>
            <a:ext cx="30480" cy="1421963"/>
          </a:xfrm>
          <a:prstGeom prst="rect">
            <a:avLst/>
          </a:prstGeom>
          <a:solidFill>
            <a:srgbClr val="F20374"/>
          </a:solidFill>
          <a:ln/>
        </p:spPr>
      </p:sp>
      <p:pic>
        <p:nvPicPr>
          <p:cNvPr id="4" name="Image 0" descr="preencoded.png"/>
          <p:cNvPicPr>
            <a:picLocks noChangeAspect="1"/>
          </p:cNvPicPr>
          <p:nvPr/>
        </p:nvPicPr>
        <p:blipFill>
          <a:blip r:embed="rId3"/>
          <a:stretch>
            <a:fillRect/>
          </a:stretch>
        </p:blipFill>
        <p:spPr>
          <a:xfrm>
            <a:off x="837724" y="2748201"/>
            <a:ext cx="12954952" cy="3197781"/>
          </a:xfrm>
          <a:prstGeom prst="rect">
            <a:avLst/>
          </a:prstGeom>
        </p:spPr>
      </p:pic>
      <p:sp>
        <p:nvSpPr>
          <p:cNvPr id="5" name="Text 2"/>
          <p:cNvSpPr/>
          <p:nvPr/>
        </p:nvSpPr>
        <p:spPr>
          <a:xfrm>
            <a:off x="837724" y="6215182"/>
            <a:ext cx="12954952" cy="957263"/>
          </a:xfrm>
          <a:prstGeom prst="rect">
            <a:avLst/>
          </a:prstGeom>
          <a:noFill/>
          <a:ln/>
        </p:spPr>
        <p:txBody>
          <a:bodyPr wrap="square" lIns="0" tIns="0" rIns="0" bIns="0" rtlCol="0" anchor="t"/>
          <a:lstStyle/>
          <a:p>
            <a:pPr marL="0" indent="0" algn="l">
              <a:lnSpc>
                <a:spcPts val="3750"/>
              </a:lnSpc>
              <a:buNone/>
            </a:pPr>
            <a:r>
              <a:rPr lang="en-US" sz="2350" dirty="0">
                <a:solidFill>
                  <a:srgbClr val="E5E0DF"/>
                </a:solidFill>
                <a:latin typeface="Overpass" pitchFamily="34" charset="0"/>
                <a:ea typeface="Overpass" pitchFamily="34" charset="-122"/>
                <a:cs typeface="Overpass" pitchFamily="34" charset="-120"/>
              </a:rPr>
              <a:t>We can see that in the LEO orbit the Success appears related to the number of flights; on the other hand, there seems to be no relationship between flight number when in GTO orbit.</a:t>
            </a:r>
            <a:endParaRPr lang="en-US" sz="2350" dirty="0"/>
          </a:p>
        </p:txBody>
      </p:sp>
      <p:sp>
        <p:nvSpPr>
          <p:cNvPr id="6" name="Rectangle 5">
            <a:extLst>
              <a:ext uri="{FF2B5EF4-FFF2-40B4-BE49-F238E27FC236}">
                <a16:creationId xmlns:a16="http://schemas.microsoft.com/office/drawing/2014/main" id="{8C1C3888-6D44-7F9E-F18B-8F89E19CE843}"/>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1196697" y="1416010"/>
            <a:ext cx="5632490"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Payload vs. Orbit Type</a:t>
            </a:r>
            <a:endParaRPr lang="en-US" sz="4400" dirty="0"/>
          </a:p>
        </p:txBody>
      </p:sp>
      <p:sp>
        <p:nvSpPr>
          <p:cNvPr id="3" name="Shape 1"/>
          <p:cNvSpPr/>
          <p:nvPr/>
        </p:nvSpPr>
        <p:spPr>
          <a:xfrm>
            <a:off x="837724" y="1057037"/>
            <a:ext cx="30480" cy="1421963"/>
          </a:xfrm>
          <a:prstGeom prst="rect">
            <a:avLst/>
          </a:prstGeom>
          <a:solidFill>
            <a:srgbClr val="F20374"/>
          </a:solidFill>
          <a:ln/>
        </p:spPr>
      </p:sp>
      <p:pic>
        <p:nvPicPr>
          <p:cNvPr id="4" name="Image 0" descr="preencoded.png"/>
          <p:cNvPicPr>
            <a:picLocks noChangeAspect="1"/>
          </p:cNvPicPr>
          <p:nvPr/>
        </p:nvPicPr>
        <p:blipFill>
          <a:blip r:embed="rId3"/>
          <a:stretch>
            <a:fillRect/>
          </a:stretch>
        </p:blipFill>
        <p:spPr>
          <a:xfrm>
            <a:off x="837724" y="2748201"/>
            <a:ext cx="12954952" cy="3197781"/>
          </a:xfrm>
          <a:prstGeom prst="rect">
            <a:avLst/>
          </a:prstGeom>
        </p:spPr>
      </p:pic>
      <p:sp>
        <p:nvSpPr>
          <p:cNvPr id="5" name="Text 2"/>
          <p:cNvSpPr/>
          <p:nvPr/>
        </p:nvSpPr>
        <p:spPr>
          <a:xfrm>
            <a:off x="837724" y="6215182"/>
            <a:ext cx="12954952" cy="957263"/>
          </a:xfrm>
          <a:prstGeom prst="rect">
            <a:avLst/>
          </a:prstGeom>
          <a:noFill/>
          <a:ln/>
        </p:spPr>
        <p:txBody>
          <a:bodyPr wrap="square" lIns="0" tIns="0" rIns="0" bIns="0" rtlCol="0" anchor="t"/>
          <a:lstStyle/>
          <a:p>
            <a:pPr marL="0" indent="0" algn="l">
              <a:lnSpc>
                <a:spcPts val="3750"/>
              </a:lnSpc>
              <a:buNone/>
            </a:pPr>
            <a:r>
              <a:rPr lang="en-US" sz="2350" dirty="0">
                <a:solidFill>
                  <a:srgbClr val="E5E0DF"/>
                </a:solidFill>
                <a:latin typeface="Overpass" pitchFamily="34" charset="0"/>
                <a:ea typeface="Overpass" pitchFamily="34" charset="-122"/>
                <a:cs typeface="Overpass" pitchFamily="34" charset="-120"/>
              </a:rPr>
              <a:t>We observe that Heavy payloads have a negative influence on GTO orbits and positive on GTO and Polar LEO (ISS) orbits.</a:t>
            </a:r>
            <a:endParaRPr lang="en-US" sz="2350" dirty="0"/>
          </a:p>
        </p:txBody>
      </p:sp>
      <p:sp>
        <p:nvSpPr>
          <p:cNvPr id="6" name="Rectangle 5">
            <a:extLst>
              <a:ext uri="{FF2B5EF4-FFF2-40B4-BE49-F238E27FC236}">
                <a16:creationId xmlns:a16="http://schemas.microsoft.com/office/drawing/2014/main" id="{79BA4F61-7D47-D4BD-475F-62454C312781}"/>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1142881" y="1062871"/>
            <a:ext cx="6124218" cy="598408"/>
          </a:xfrm>
          <a:prstGeom prst="rect">
            <a:avLst/>
          </a:prstGeom>
          <a:noFill/>
          <a:ln/>
        </p:spPr>
        <p:txBody>
          <a:bodyPr wrap="none" lIns="0" tIns="0" rIns="0" bIns="0" rtlCol="0" anchor="t"/>
          <a:lstStyle/>
          <a:p>
            <a:pPr marL="0" indent="0" algn="l">
              <a:lnSpc>
                <a:spcPts val="4700"/>
              </a:lnSpc>
              <a:buNone/>
            </a:pPr>
            <a:r>
              <a:rPr lang="en-US" sz="3750" b="1" kern="0" spc="-113" dirty="0">
                <a:solidFill>
                  <a:srgbClr val="FFFFFF"/>
                </a:solidFill>
                <a:latin typeface="Overpass Bold" pitchFamily="34" charset="0"/>
                <a:ea typeface="Overpass Bold" pitchFamily="34" charset="-122"/>
                <a:cs typeface="Overpass Bold" pitchFamily="34" charset="-120"/>
              </a:rPr>
              <a:t>Launch Success Yearly Trend</a:t>
            </a:r>
            <a:endParaRPr lang="en-US" sz="3750" dirty="0"/>
          </a:p>
        </p:txBody>
      </p:sp>
      <p:sp>
        <p:nvSpPr>
          <p:cNvPr id="3" name="Shape 1"/>
          <p:cNvSpPr/>
          <p:nvPr/>
        </p:nvSpPr>
        <p:spPr>
          <a:xfrm>
            <a:off x="837724" y="757714"/>
            <a:ext cx="22860" cy="1208723"/>
          </a:xfrm>
          <a:prstGeom prst="rect">
            <a:avLst/>
          </a:prstGeom>
          <a:solidFill>
            <a:srgbClr val="F20374"/>
          </a:solidFill>
          <a:ln/>
        </p:spPr>
      </p:sp>
      <p:pic>
        <p:nvPicPr>
          <p:cNvPr id="4" name="Image 0" descr="preencoded.png"/>
          <p:cNvPicPr>
            <a:picLocks noChangeAspect="1"/>
          </p:cNvPicPr>
          <p:nvPr/>
        </p:nvPicPr>
        <p:blipFill>
          <a:blip r:embed="rId3"/>
          <a:stretch>
            <a:fillRect/>
          </a:stretch>
        </p:blipFill>
        <p:spPr>
          <a:xfrm>
            <a:off x="837724" y="2195274"/>
            <a:ext cx="6422112" cy="4640818"/>
          </a:xfrm>
          <a:prstGeom prst="rect">
            <a:avLst/>
          </a:prstGeom>
        </p:spPr>
      </p:pic>
      <p:sp>
        <p:nvSpPr>
          <p:cNvPr id="5" name="Text 2"/>
          <p:cNvSpPr/>
          <p:nvPr/>
        </p:nvSpPr>
        <p:spPr>
          <a:xfrm>
            <a:off x="837724" y="7064931"/>
            <a:ext cx="12954952" cy="406837"/>
          </a:xfrm>
          <a:prstGeom prst="rect">
            <a:avLst/>
          </a:prstGeom>
          <a:noFill/>
          <a:ln/>
        </p:spPr>
        <p:txBody>
          <a:bodyPr wrap="none" lIns="0" tIns="0" rIns="0" bIns="0" rtlCol="0" anchor="t"/>
          <a:lstStyle/>
          <a:p>
            <a:pPr marL="0" indent="0" algn="l">
              <a:lnSpc>
                <a:spcPts val="3200"/>
              </a:lnSpc>
              <a:buNone/>
            </a:pPr>
            <a:r>
              <a:rPr lang="en-US" sz="2000" dirty="0">
                <a:solidFill>
                  <a:srgbClr val="E5E0DF"/>
                </a:solidFill>
                <a:latin typeface="Overpass" pitchFamily="34" charset="0"/>
                <a:ea typeface="Overpass" pitchFamily="34" charset="-122"/>
                <a:cs typeface="Overpass" pitchFamily="34" charset="-120"/>
              </a:rPr>
              <a:t>We can observe that the success rate since 2013 kept increasing till 2020</a:t>
            </a:r>
            <a:endParaRPr lang="en-US" sz="2000" dirty="0"/>
          </a:p>
        </p:txBody>
      </p:sp>
      <p:sp>
        <p:nvSpPr>
          <p:cNvPr id="6" name="Rectangle 5">
            <a:extLst>
              <a:ext uri="{FF2B5EF4-FFF2-40B4-BE49-F238E27FC236}">
                <a16:creationId xmlns:a16="http://schemas.microsoft.com/office/drawing/2014/main" id="{6F6B46D8-3833-255A-76C0-51DB49597714}"/>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1196697" y="1105614"/>
            <a:ext cx="5632490"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All Launch Site Names</a:t>
            </a:r>
            <a:endParaRPr lang="en-US" sz="4400" dirty="0"/>
          </a:p>
        </p:txBody>
      </p:sp>
      <p:sp>
        <p:nvSpPr>
          <p:cNvPr id="3" name="Shape 1"/>
          <p:cNvSpPr/>
          <p:nvPr/>
        </p:nvSpPr>
        <p:spPr>
          <a:xfrm>
            <a:off x="837724" y="746641"/>
            <a:ext cx="30480" cy="1421963"/>
          </a:xfrm>
          <a:prstGeom prst="rect">
            <a:avLst/>
          </a:prstGeom>
          <a:solidFill>
            <a:srgbClr val="F20374"/>
          </a:solidFill>
          <a:ln/>
        </p:spPr>
      </p:sp>
      <p:pic>
        <p:nvPicPr>
          <p:cNvPr id="4" name="Image 0" descr="preencoded.png"/>
          <p:cNvPicPr>
            <a:picLocks noChangeAspect="1"/>
          </p:cNvPicPr>
          <p:nvPr/>
        </p:nvPicPr>
        <p:blipFill>
          <a:blip r:embed="rId3"/>
          <a:stretch>
            <a:fillRect/>
          </a:stretch>
        </p:blipFill>
        <p:spPr>
          <a:xfrm>
            <a:off x="837724" y="2437805"/>
            <a:ext cx="10038993" cy="4392930"/>
          </a:xfrm>
          <a:prstGeom prst="rect">
            <a:avLst/>
          </a:prstGeom>
        </p:spPr>
      </p:pic>
      <p:sp>
        <p:nvSpPr>
          <p:cNvPr id="5" name="Text 2"/>
          <p:cNvSpPr/>
          <p:nvPr/>
        </p:nvSpPr>
        <p:spPr>
          <a:xfrm>
            <a:off x="837724" y="7099935"/>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As shown above we have 4 distinct sites for rockets launches listed in the Table above.</a:t>
            </a:r>
            <a:endParaRPr lang="en-US" sz="1850" dirty="0"/>
          </a:p>
        </p:txBody>
      </p:sp>
      <p:sp>
        <p:nvSpPr>
          <p:cNvPr id="6" name="Rectangle 5">
            <a:extLst>
              <a:ext uri="{FF2B5EF4-FFF2-40B4-BE49-F238E27FC236}">
                <a16:creationId xmlns:a16="http://schemas.microsoft.com/office/drawing/2014/main" id="{CB616E91-EF51-45D2-832E-29837447B25B}"/>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1124903" y="1099899"/>
            <a:ext cx="7163276" cy="563285"/>
          </a:xfrm>
          <a:prstGeom prst="rect">
            <a:avLst/>
          </a:prstGeom>
          <a:noFill/>
          <a:ln/>
        </p:spPr>
        <p:txBody>
          <a:bodyPr wrap="none" lIns="0" tIns="0" rIns="0" bIns="0" rtlCol="0" anchor="t"/>
          <a:lstStyle/>
          <a:p>
            <a:pPr marL="0" indent="0" algn="l">
              <a:lnSpc>
                <a:spcPts val="4400"/>
              </a:lnSpc>
              <a:buNone/>
            </a:pPr>
            <a:r>
              <a:rPr lang="en-US" sz="3500" b="1" kern="0" spc="-106" dirty="0">
                <a:solidFill>
                  <a:srgbClr val="FFFFFF"/>
                </a:solidFill>
                <a:latin typeface="Overpass Bold" pitchFamily="34" charset="0"/>
                <a:ea typeface="Overpass Bold" pitchFamily="34" charset="-122"/>
                <a:cs typeface="Overpass Bold" pitchFamily="34" charset="-120"/>
              </a:rPr>
              <a:t>Launch Site Names Begin with 'CCA'</a:t>
            </a:r>
            <a:endParaRPr lang="en-US" sz="3500" dirty="0"/>
          </a:p>
        </p:txBody>
      </p:sp>
      <p:sp>
        <p:nvSpPr>
          <p:cNvPr id="3" name="Shape 1"/>
          <p:cNvSpPr/>
          <p:nvPr/>
        </p:nvSpPr>
        <p:spPr>
          <a:xfrm>
            <a:off x="837724" y="812721"/>
            <a:ext cx="22860" cy="1137642"/>
          </a:xfrm>
          <a:prstGeom prst="rect">
            <a:avLst/>
          </a:prstGeom>
          <a:solidFill>
            <a:srgbClr val="F20374"/>
          </a:solidFill>
          <a:ln/>
        </p:spPr>
      </p:sp>
      <p:pic>
        <p:nvPicPr>
          <p:cNvPr id="4" name="Image 0" descr="preencoded.png"/>
          <p:cNvPicPr>
            <a:picLocks noChangeAspect="1"/>
          </p:cNvPicPr>
          <p:nvPr/>
        </p:nvPicPr>
        <p:blipFill>
          <a:blip r:embed="rId3"/>
          <a:stretch>
            <a:fillRect/>
          </a:stretch>
        </p:blipFill>
        <p:spPr>
          <a:xfrm>
            <a:off x="837724" y="2165747"/>
            <a:ext cx="9072443" cy="5251013"/>
          </a:xfrm>
          <a:prstGeom prst="rect">
            <a:avLst/>
          </a:prstGeom>
        </p:spPr>
      </p:pic>
      <p:sp>
        <p:nvSpPr>
          <p:cNvPr id="5" name="Rectangle 4">
            <a:extLst>
              <a:ext uri="{FF2B5EF4-FFF2-40B4-BE49-F238E27FC236}">
                <a16:creationId xmlns:a16="http://schemas.microsoft.com/office/drawing/2014/main" id="{B2A89FAB-F878-1355-51BD-B3FA6CDEFB13}"/>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1196697" y="1381482"/>
            <a:ext cx="5632490"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Total Payload Mass</a:t>
            </a:r>
            <a:endParaRPr lang="en-US" sz="4400" dirty="0"/>
          </a:p>
        </p:txBody>
      </p:sp>
      <p:sp>
        <p:nvSpPr>
          <p:cNvPr id="3" name="Shape 1"/>
          <p:cNvSpPr/>
          <p:nvPr/>
        </p:nvSpPr>
        <p:spPr>
          <a:xfrm>
            <a:off x="837724" y="1022509"/>
            <a:ext cx="30480" cy="1421963"/>
          </a:xfrm>
          <a:prstGeom prst="rect">
            <a:avLst/>
          </a:prstGeom>
          <a:solidFill>
            <a:srgbClr val="F20374"/>
          </a:solidFill>
          <a:ln/>
        </p:spPr>
      </p:sp>
      <p:pic>
        <p:nvPicPr>
          <p:cNvPr id="4" name="Image 0" descr="preencoded.png"/>
          <p:cNvPicPr>
            <a:picLocks noChangeAspect="1"/>
          </p:cNvPicPr>
          <p:nvPr/>
        </p:nvPicPr>
        <p:blipFill>
          <a:blip r:embed="rId3"/>
          <a:stretch>
            <a:fillRect/>
          </a:stretch>
        </p:blipFill>
        <p:spPr>
          <a:xfrm>
            <a:off x="837724" y="2713673"/>
            <a:ext cx="10592514" cy="3458051"/>
          </a:xfrm>
          <a:prstGeom prst="rect">
            <a:avLst/>
          </a:prstGeom>
        </p:spPr>
      </p:pic>
      <p:sp>
        <p:nvSpPr>
          <p:cNvPr id="5" name="Text 2"/>
          <p:cNvSpPr/>
          <p:nvPr/>
        </p:nvSpPr>
        <p:spPr>
          <a:xfrm>
            <a:off x="837724" y="6440924"/>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The total amount of payload that moved to the outer space by NASA through SpaceX rockets equals to 45596 Kg which is equal to 50.261 Us ton.</a:t>
            </a:r>
            <a:endParaRPr lang="en-US" sz="1850" dirty="0"/>
          </a:p>
        </p:txBody>
      </p:sp>
      <p:sp>
        <p:nvSpPr>
          <p:cNvPr id="6" name="Rectangle 5">
            <a:extLst>
              <a:ext uri="{FF2B5EF4-FFF2-40B4-BE49-F238E27FC236}">
                <a16:creationId xmlns:a16="http://schemas.microsoft.com/office/drawing/2014/main" id="{D29A6F65-1AB5-73C3-AA97-FDABA6820131}"/>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1196697" y="1601272"/>
            <a:ext cx="7992785"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Average Payload Mass by F9 v1.1</a:t>
            </a:r>
            <a:endParaRPr lang="en-US" sz="4400" dirty="0"/>
          </a:p>
        </p:txBody>
      </p:sp>
      <p:sp>
        <p:nvSpPr>
          <p:cNvPr id="3" name="Shape 1"/>
          <p:cNvSpPr/>
          <p:nvPr/>
        </p:nvSpPr>
        <p:spPr>
          <a:xfrm>
            <a:off x="837724" y="1242298"/>
            <a:ext cx="30480" cy="1421963"/>
          </a:xfrm>
          <a:prstGeom prst="rect">
            <a:avLst/>
          </a:prstGeom>
          <a:solidFill>
            <a:srgbClr val="F20374"/>
          </a:solidFill>
          <a:ln/>
        </p:spPr>
      </p:sp>
      <p:pic>
        <p:nvPicPr>
          <p:cNvPr id="4" name="Image 0" descr="preencoded.png"/>
          <p:cNvPicPr>
            <a:picLocks noChangeAspect="1"/>
          </p:cNvPicPr>
          <p:nvPr/>
        </p:nvPicPr>
        <p:blipFill>
          <a:blip r:embed="rId3"/>
          <a:stretch>
            <a:fillRect/>
          </a:stretch>
        </p:blipFill>
        <p:spPr>
          <a:xfrm>
            <a:off x="837724" y="2933462"/>
            <a:ext cx="12954952" cy="3401616"/>
          </a:xfrm>
          <a:prstGeom prst="rect">
            <a:avLst/>
          </a:prstGeom>
        </p:spPr>
      </p:pic>
      <p:sp>
        <p:nvSpPr>
          <p:cNvPr id="5" name="Text 2"/>
          <p:cNvSpPr/>
          <p:nvPr/>
        </p:nvSpPr>
        <p:spPr>
          <a:xfrm>
            <a:off x="837724" y="6604278"/>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The average payload mass carried by booster version F9 v1.1 is 2928 kg</a:t>
            </a:r>
            <a:endParaRPr lang="en-US" sz="1850" dirty="0"/>
          </a:p>
        </p:txBody>
      </p:sp>
      <p:sp>
        <p:nvSpPr>
          <p:cNvPr id="6" name="Rectangle 5">
            <a:extLst>
              <a:ext uri="{FF2B5EF4-FFF2-40B4-BE49-F238E27FC236}">
                <a16:creationId xmlns:a16="http://schemas.microsoft.com/office/drawing/2014/main" id="{31A31DAE-03E3-5C71-3FF0-C19466081B16}"/>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1196697" y="1790105"/>
            <a:ext cx="9247227"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First Successful Ground Landing Date</a:t>
            </a:r>
            <a:endParaRPr lang="en-US" sz="4400" dirty="0"/>
          </a:p>
        </p:txBody>
      </p:sp>
      <p:sp>
        <p:nvSpPr>
          <p:cNvPr id="3" name="Shape 1"/>
          <p:cNvSpPr/>
          <p:nvPr/>
        </p:nvSpPr>
        <p:spPr>
          <a:xfrm>
            <a:off x="837724" y="1431131"/>
            <a:ext cx="30480" cy="1421963"/>
          </a:xfrm>
          <a:prstGeom prst="rect">
            <a:avLst/>
          </a:prstGeom>
          <a:solidFill>
            <a:srgbClr val="F20374"/>
          </a:solidFill>
          <a:ln/>
        </p:spPr>
      </p:sp>
      <p:pic>
        <p:nvPicPr>
          <p:cNvPr id="4" name="Image 0" descr="preencoded.png"/>
          <p:cNvPicPr>
            <a:picLocks noChangeAspect="1"/>
          </p:cNvPicPr>
          <p:nvPr/>
        </p:nvPicPr>
        <p:blipFill>
          <a:blip r:embed="rId3"/>
          <a:stretch>
            <a:fillRect/>
          </a:stretch>
        </p:blipFill>
        <p:spPr>
          <a:xfrm>
            <a:off x="837724" y="3122295"/>
            <a:ext cx="11729561" cy="3023949"/>
          </a:xfrm>
          <a:prstGeom prst="rect">
            <a:avLst/>
          </a:prstGeom>
        </p:spPr>
      </p:pic>
      <p:sp>
        <p:nvSpPr>
          <p:cNvPr id="5" name="Text 2"/>
          <p:cNvSpPr/>
          <p:nvPr/>
        </p:nvSpPr>
        <p:spPr>
          <a:xfrm>
            <a:off x="837724" y="6415445"/>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Date of the first successful landing outcome on ground pad was in 22-12-2015</a:t>
            </a:r>
            <a:endParaRPr lang="en-US" sz="1850" dirty="0"/>
          </a:p>
        </p:txBody>
      </p:sp>
      <p:sp>
        <p:nvSpPr>
          <p:cNvPr id="6" name="Rectangle 5">
            <a:extLst>
              <a:ext uri="{FF2B5EF4-FFF2-40B4-BE49-F238E27FC236}">
                <a16:creationId xmlns:a16="http://schemas.microsoft.com/office/drawing/2014/main" id="{60CD34C7-6FC0-24C8-6B35-41AC89524166}"/>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1160859" y="1167408"/>
            <a:ext cx="12430839" cy="506849"/>
          </a:xfrm>
          <a:prstGeom prst="rect">
            <a:avLst/>
          </a:prstGeom>
          <a:noFill/>
          <a:ln/>
        </p:spPr>
        <p:txBody>
          <a:bodyPr wrap="none" lIns="0" tIns="0" rIns="0" bIns="0" rtlCol="0" anchor="t"/>
          <a:lstStyle/>
          <a:p>
            <a:pPr marL="0" indent="0" algn="l">
              <a:lnSpc>
                <a:spcPts val="3950"/>
              </a:lnSpc>
              <a:buNone/>
            </a:pPr>
            <a:r>
              <a:rPr lang="en-US" sz="3150" b="1" kern="0" spc="-96" dirty="0">
                <a:solidFill>
                  <a:srgbClr val="FFFFFF"/>
                </a:solidFill>
                <a:latin typeface="Overpass Bold" pitchFamily="34" charset="0"/>
                <a:ea typeface="Overpass Bold" pitchFamily="34" charset="-122"/>
                <a:cs typeface="Overpass Bold" pitchFamily="34" charset="-120"/>
              </a:rPr>
              <a:t>Successful Drone Ship Landing with Payload between 4000 and 6000</a:t>
            </a:r>
            <a:endParaRPr lang="en-US" sz="3150" dirty="0"/>
          </a:p>
        </p:txBody>
      </p:sp>
      <p:sp>
        <p:nvSpPr>
          <p:cNvPr id="3" name="Shape 1"/>
          <p:cNvSpPr/>
          <p:nvPr/>
        </p:nvSpPr>
        <p:spPr>
          <a:xfrm>
            <a:off x="837724" y="844272"/>
            <a:ext cx="30480" cy="1153120"/>
          </a:xfrm>
          <a:prstGeom prst="rect">
            <a:avLst/>
          </a:prstGeom>
          <a:solidFill>
            <a:srgbClr val="F20374"/>
          </a:solidFill>
          <a:ln/>
        </p:spPr>
      </p:sp>
      <p:pic>
        <p:nvPicPr>
          <p:cNvPr id="4" name="Image 0" descr="preencoded.png"/>
          <p:cNvPicPr>
            <a:picLocks noChangeAspect="1"/>
          </p:cNvPicPr>
          <p:nvPr/>
        </p:nvPicPr>
        <p:blipFill>
          <a:blip r:embed="rId3"/>
          <a:stretch>
            <a:fillRect/>
          </a:stretch>
        </p:blipFill>
        <p:spPr>
          <a:xfrm>
            <a:off x="837724" y="2239685"/>
            <a:ext cx="10785515" cy="3131939"/>
          </a:xfrm>
          <a:prstGeom prst="rect">
            <a:avLst/>
          </a:prstGeom>
        </p:spPr>
      </p:pic>
      <p:sp>
        <p:nvSpPr>
          <p:cNvPr id="5" name="Text 2"/>
          <p:cNvSpPr/>
          <p:nvPr/>
        </p:nvSpPr>
        <p:spPr>
          <a:xfrm>
            <a:off x="837724" y="5613916"/>
            <a:ext cx="12954952" cy="344567"/>
          </a:xfrm>
          <a:prstGeom prst="rect">
            <a:avLst/>
          </a:prstGeom>
          <a:noFill/>
          <a:ln/>
        </p:spPr>
        <p:txBody>
          <a:bodyPr wrap="none" lIns="0" tIns="0" rIns="0" bIns="0" rtlCol="0" anchor="t"/>
          <a:lstStyle/>
          <a:p>
            <a:pPr marL="0" indent="0" algn="l">
              <a:lnSpc>
                <a:spcPts val="2700"/>
              </a:lnSpc>
              <a:buNone/>
            </a:pPr>
            <a:r>
              <a:rPr lang="en-US" sz="1650" dirty="0">
                <a:solidFill>
                  <a:srgbClr val="E5E0DF"/>
                </a:solidFill>
                <a:latin typeface="Overpass" pitchFamily="34" charset="0"/>
                <a:ea typeface="Overpass" pitchFamily="34" charset="-122"/>
                <a:cs typeface="Overpass" pitchFamily="34" charset="-120"/>
              </a:rPr>
              <a:t>The boosters which have success in drone ship landing with payload between 4000 and 6000 kg are :</a:t>
            </a:r>
            <a:endParaRPr lang="en-US" sz="1650" dirty="0"/>
          </a:p>
        </p:txBody>
      </p:sp>
      <p:sp>
        <p:nvSpPr>
          <p:cNvPr id="6" name="Text 3"/>
          <p:cNvSpPr/>
          <p:nvPr/>
        </p:nvSpPr>
        <p:spPr>
          <a:xfrm>
            <a:off x="837724" y="6200775"/>
            <a:ext cx="12954952" cy="344567"/>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E5E0DF"/>
                </a:solidFill>
                <a:latin typeface="Overpass" pitchFamily="34" charset="0"/>
                <a:ea typeface="Overpass" pitchFamily="34" charset="-122"/>
                <a:cs typeface="Overpass" pitchFamily="34" charset="-120"/>
              </a:rPr>
              <a:t>F9 FT B1029.1</a:t>
            </a:r>
            <a:endParaRPr lang="en-US" sz="1650" dirty="0"/>
          </a:p>
        </p:txBody>
      </p:sp>
      <p:sp>
        <p:nvSpPr>
          <p:cNvPr id="7" name="Text 4"/>
          <p:cNvSpPr/>
          <p:nvPr/>
        </p:nvSpPr>
        <p:spPr>
          <a:xfrm>
            <a:off x="837724" y="6620708"/>
            <a:ext cx="12954952" cy="344567"/>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E5E0DF"/>
                </a:solidFill>
                <a:latin typeface="Overpass" pitchFamily="34" charset="0"/>
                <a:ea typeface="Overpass" pitchFamily="34" charset="-122"/>
                <a:cs typeface="Overpass" pitchFamily="34" charset="-120"/>
              </a:rPr>
              <a:t>F9 FT B1036.1</a:t>
            </a:r>
            <a:endParaRPr lang="en-US" sz="1650" dirty="0"/>
          </a:p>
        </p:txBody>
      </p:sp>
      <p:sp>
        <p:nvSpPr>
          <p:cNvPr id="8" name="Text 5"/>
          <p:cNvSpPr/>
          <p:nvPr/>
        </p:nvSpPr>
        <p:spPr>
          <a:xfrm>
            <a:off x="837724" y="7040642"/>
            <a:ext cx="12954952" cy="344567"/>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E5E0DF"/>
                </a:solidFill>
                <a:latin typeface="Overpass" pitchFamily="34" charset="0"/>
                <a:ea typeface="Overpass" pitchFamily="34" charset="-122"/>
                <a:cs typeface="Overpass" pitchFamily="34" charset="-120"/>
              </a:rPr>
              <a:t>F9 B4 B1041.1</a:t>
            </a:r>
            <a:endParaRPr lang="en-US" sz="1650" dirty="0"/>
          </a:p>
        </p:txBody>
      </p:sp>
      <p:sp>
        <p:nvSpPr>
          <p:cNvPr id="9" name="Rectangle 8">
            <a:extLst>
              <a:ext uri="{FF2B5EF4-FFF2-40B4-BE49-F238E27FC236}">
                <a16:creationId xmlns:a16="http://schemas.microsoft.com/office/drawing/2014/main" id="{E9674FC4-155D-AAA4-C8ED-923ABDF8A18F}"/>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196697" y="1862733"/>
            <a:ext cx="5632490"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Executive Summary</a:t>
            </a:r>
            <a:endParaRPr lang="en-US" sz="4400" dirty="0"/>
          </a:p>
        </p:txBody>
      </p:sp>
      <p:sp>
        <p:nvSpPr>
          <p:cNvPr id="3" name="Shape 1"/>
          <p:cNvSpPr/>
          <p:nvPr/>
        </p:nvSpPr>
        <p:spPr>
          <a:xfrm>
            <a:off x="837724" y="1503759"/>
            <a:ext cx="30480" cy="1421963"/>
          </a:xfrm>
          <a:prstGeom prst="rect">
            <a:avLst/>
          </a:prstGeom>
          <a:solidFill>
            <a:srgbClr val="F20374"/>
          </a:solidFill>
          <a:ln/>
        </p:spPr>
      </p:sp>
      <p:sp>
        <p:nvSpPr>
          <p:cNvPr id="4" name="Text 2"/>
          <p:cNvSpPr/>
          <p:nvPr/>
        </p:nvSpPr>
        <p:spPr>
          <a:xfrm>
            <a:off x="837724" y="3194923"/>
            <a:ext cx="12954952" cy="1915120"/>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Today, SpaceX is considered on of the best companies over the world in terms of space rockets launches, due to the rocket science advancements that achieved in making space missions more affordable and practical, generally space rockets companies offer a rocket launch with a cost of 165 million dollars, whereas SpaceX offers by the same service for only 62 million dollars which considered a huge savings led organizations such NASA to sign contracts with SpaceX.</a:t>
            </a:r>
            <a:endParaRPr lang="en-US" sz="1850" dirty="0"/>
          </a:p>
        </p:txBody>
      </p:sp>
      <p:sp>
        <p:nvSpPr>
          <p:cNvPr id="5" name="Text 3"/>
          <p:cNvSpPr/>
          <p:nvPr/>
        </p:nvSpPr>
        <p:spPr>
          <a:xfrm>
            <a:off x="837724" y="5193744"/>
            <a:ext cx="12954952" cy="1532096"/>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In this report, I am taking the role of a data scientist working for a new rocket company, called </a:t>
            </a:r>
            <a:r>
              <a:rPr lang="en-US" sz="1850" u="sng" dirty="0">
                <a:solidFill>
                  <a:srgbClr val="E5E0DF"/>
                </a:solidFill>
                <a:latin typeface="Overpass" pitchFamily="34" charset="0"/>
                <a:ea typeface="Overpass" pitchFamily="34" charset="-122"/>
                <a:cs typeface="Overpass" pitchFamily="34" charset="-120"/>
              </a:rPr>
              <a:t>SpaceY</a:t>
            </a:r>
            <a:r>
              <a:rPr lang="en-US" sz="1850" dirty="0">
                <a:solidFill>
                  <a:srgbClr val="E5E0DF"/>
                </a:solidFill>
                <a:latin typeface="Overpass" pitchFamily="34" charset="0"/>
                <a:ea typeface="Overpass" pitchFamily="34" charset="-122"/>
                <a:cs typeface="Overpass" pitchFamily="34" charset="-120"/>
              </a:rPr>
              <a:t> that would like to compete with SpaceX founded by Billionaire industrialist Allon Musk. my job is to use data science instead of rocket science to discover the possibility of competing with SpaceX. I am doing this by gathering information about SpaceX, performing data analytics, modeling ML algorithms and creating dashboards for my team.</a:t>
            </a:r>
            <a:endParaRPr lang="en-US" sz="1850" dirty="0"/>
          </a:p>
        </p:txBody>
      </p:sp>
      <p:sp>
        <p:nvSpPr>
          <p:cNvPr id="6" name="Rectangle 5">
            <a:extLst>
              <a:ext uri="{FF2B5EF4-FFF2-40B4-BE49-F238E27FC236}">
                <a16:creationId xmlns:a16="http://schemas.microsoft.com/office/drawing/2014/main" id="{68167E99-B5E9-2363-3C17-38BEF07C1B78}"/>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1196697" y="1380053"/>
            <a:ext cx="11362611" cy="563285"/>
          </a:xfrm>
          <a:prstGeom prst="rect">
            <a:avLst/>
          </a:prstGeom>
          <a:noFill/>
          <a:ln/>
        </p:spPr>
        <p:txBody>
          <a:bodyPr wrap="none" lIns="0" tIns="0" rIns="0" bIns="0" rtlCol="0" anchor="t"/>
          <a:lstStyle/>
          <a:p>
            <a:pPr marL="0" indent="0" algn="l">
              <a:lnSpc>
                <a:spcPts val="4400"/>
              </a:lnSpc>
              <a:buNone/>
            </a:pPr>
            <a:r>
              <a:rPr lang="en-US" sz="3500" b="1" kern="0" spc="-106" dirty="0">
                <a:solidFill>
                  <a:srgbClr val="FFFFFF"/>
                </a:solidFill>
                <a:latin typeface="Overpass Bold" pitchFamily="34" charset="0"/>
                <a:ea typeface="Overpass Bold" pitchFamily="34" charset="-122"/>
                <a:cs typeface="Overpass Bold" pitchFamily="34" charset="-120"/>
              </a:rPr>
              <a:t>Total Number of Successful and Failure Mission Outcomes</a:t>
            </a:r>
            <a:endParaRPr lang="en-US" sz="3500" dirty="0"/>
          </a:p>
        </p:txBody>
      </p:sp>
      <p:sp>
        <p:nvSpPr>
          <p:cNvPr id="3" name="Shape 1"/>
          <p:cNvSpPr/>
          <p:nvPr/>
        </p:nvSpPr>
        <p:spPr>
          <a:xfrm>
            <a:off x="837724" y="1021080"/>
            <a:ext cx="30480" cy="1281232"/>
          </a:xfrm>
          <a:prstGeom prst="rect">
            <a:avLst/>
          </a:prstGeom>
          <a:solidFill>
            <a:srgbClr val="F20374"/>
          </a:solidFill>
          <a:ln/>
        </p:spPr>
      </p:sp>
      <p:pic>
        <p:nvPicPr>
          <p:cNvPr id="4" name="Image 0" descr="preencoded.png"/>
          <p:cNvPicPr>
            <a:picLocks noChangeAspect="1"/>
          </p:cNvPicPr>
          <p:nvPr/>
        </p:nvPicPr>
        <p:blipFill>
          <a:blip r:embed="rId3"/>
          <a:stretch>
            <a:fillRect/>
          </a:stretch>
        </p:blipFill>
        <p:spPr>
          <a:xfrm>
            <a:off x="837724" y="2571512"/>
            <a:ext cx="10936605" cy="3601760"/>
          </a:xfrm>
          <a:prstGeom prst="rect">
            <a:avLst/>
          </a:prstGeom>
        </p:spPr>
      </p:pic>
      <p:sp>
        <p:nvSpPr>
          <p:cNvPr id="5" name="Text 2"/>
          <p:cNvSpPr/>
          <p:nvPr/>
        </p:nvSpPr>
        <p:spPr>
          <a:xfrm>
            <a:off x="837724" y="6442472"/>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We can see clearly that the success rate of mission outcomes is the most dominant we have only 1 failed mission while we have 99 successful ones.</a:t>
            </a:r>
            <a:endParaRPr lang="en-US" sz="1850" dirty="0"/>
          </a:p>
        </p:txBody>
      </p:sp>
      <p:sp>
        <p:nvSpPr>
          <p:cNvPr id="6" name="Rectangle 5">
            <a:extLst>
              <a:ext uri="{FF2B5EF4-FFF2-40B4-BE49-F238E27FC236}">
                <a16:creationId xmlns:a16="http://schemas.microsoft.com/office/drawing/2014/main" id="{424D3E41-43FB-944B-C7BD-4B7807A58B5B}"/>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7A0EC5B8-D8F2-72C8-52A0-6CD46E35B5CA}"/>
              </a:ext>
            </a:extLst>
          </p:cNvPr>
          <p:cNvSpPr/>
          <p:nvPr/>
        </p:nvSpPr>
        <p:spPr>
          <a:xfrm>
            <a:off x="12954000" y="78681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1091803" y="914757"/>
            <a:ext cx="6541889" cy="520660"/>
          </a:xfrm>
          <a:prstGeom prst="rect">
            <a:avLst/>
          </a:prstGeom>
          <a:noFill/>
          <a:ln/>
        </p:spPr>
        <p:txBody>
          <a:bodyPr wrap="none" lIns="0" tIns="0" rIns="0" bIns="0" rtlCol="0" anchor="t"/>
          <a:lstStyle/>
          <a:p>
            <a:pPr marL="0" indent="0" algn="l">
              <a:lnSpc>
                <a:spcPts val="4100"/>
              </a:lnSpc>
              <a:buNone/>
            </a:pPr>
            <a:r>
              <a:rPr lang="en-US" sz="3250" b="1" kern="0" spc="-98" dirty="0">
                <a:solidFill>
                  <a:srgbClr val="FFFFFF"/>
                </a:solidFill>
                <a:latin typeface="Overpass Bold" pitchFamily="34" charset="0"/>
                <a:ea typeface="Overpass Bold" pitchFamily="34" charset="-122"/>
                <a:cs typeface="Overpass Bold" pitchFamily="34" charset="-120"/>
              </a:rPr>
              <a:t>Boosters Carried Maximum Payload</a:t>
            </a:r>
            <a:endParaRPr lang="en-US" sz="3250" dirty="0"/>
          </a:p>
        </p:txBody>
      </p:sp>
      <p:sp>
        <p:nvSpPr>
          <p:cNvPr id="3" name="Shape 1"/>
          <p:cNvSpPr/>
          <p:nvPr/>
        </p:nvSpPr>
        <p:spPr>
          <a:xfrm>
            <a:off x="826294" y="649248"/>
            <a:ext cx="22860" cy="1051679"/>
          </a:xfrm>
          <a:prstGeom prst="rect">
            <a:avLst/>
          </a:prstGeom>
          <a:solidFill>
            <a:srgbClr val="F20374"/>
          </a:solidFill>
          <a:ln/>
        </p:spPr>
      </p:sp>
      <p:pic>
        <p:nvPicPr>
          <p:cNvPr id="4" name="Image 0" descr="preencoded.png"/>
          <p:cNvPicPr>
            <a:picLocks noChangeAspect="1"/>
          </p:cNvPicPr>
          <p:nvPr/>
        </p:nvPicPr>
        <p:blipFill>
          <a:blip r:embed="rId3"/>
          <a:stretch>
            <a:fillRect/>
          </a:stretch>
        </p:blipFill>
        <p:spPr>
          <a:xfrm>
            <a:off x="826294" y="1900118"/>
            <a:ext cx="7127319" cy="5200174"/>
          </a:xfrm>
          <a:prstGeom prst="rect">
            <a:avLst/>
          </a:prstGeom>
        </p:spPr>
      </p:pic>
      <p:sp>
        <p:nvSpPr>
          <p:cNvPr id="5" name="Text 2"/>
          <p:cNvSpPr/>
          <p:nvPr/>
        </p:nvSpPr>
        <p:spPr>
          <a:xfrm>
            <a:off x="826294" y="7299484"/>
            <a:ext cx="12977812" cy="283250"/>
          </a:xfrm>
          <a:prstGeom prst="rect">
            <a:avLst/>
          </a:prstGeom>
          <a:noFill/>
          <a:ln/>
        </p:spPr>
        <p:txBody>
          <a:bodyPr wrap="none" lIns="0" tIns="0" rIns="0" bIns="0" rtlCol="0" anchor="t"/>
          <a:lstStyle/>
          <a:p>
            <a:pPr marL="0" indent="0" algn="l">
              <a:lnSpc>
                <a:spcPts val="2200"/>
              </a:lnSpc>
              <a:buNone/>
            </a:pPr>
            <a:r>
              <a:rPr lang="en-US" sz="1350" dirty="0">
                <a:solidFill>
                  <a:srgbClr val="E5E0DF"/>
                </a:solidFill>
                <a:latin typeface="Overpass" pitchFamily="34" charset="0"/>
                <a:ea typeface="Overpass" pitchFamily="34" charset="-122"/>
                <a:cs typeface="Overpass" pitchFamily="34" charset="-120"/>
              </a:rPr>
              <a:t>The booster versions that carry the maximum payload starts with F9 B5 and ranges from B1048 up to B1060</a:t>
            </a:r>
            <a:endParaRPr lang="en-US" sz="1350" dirty="0"/>
          </a:p>
        </p:txBody>
      </p:sp>
      <p:sp>
        <p:nvSpPr>
          <p:cNvPr id="6" name="Rectangle 5">
            <a:extLst>
              <a:ext uri="{FF2B5EF4-FFF2-40B4-BE49-F238E27FC236}">
                <a16:creationId xmlns:a16="http://schemas.microsoft.com/office/drawing/2014/main" id="{D1C09F65-C15A-51FE-EBB8-2F662CAD96D7}"/>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1196697" y="1401604"/>
            <a:ext cx="5632490"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2015 Launch Records</a:t>
            </a:r>
            <a:endParaRPr lang="en-US" sz="4400" dirty="0"/>
          </a:p>
        </p:txBody>
      </p:sp>
      <p:sp>
        <p:nvSpPr>
          <p:cNvPr id="3" name="Shape 1"/>
          <p:cNvSpPr/>
          <p:nvPr/>
        </p:nvSpPr>
        <p:spPr>
          <a:xfrm>
            <a:off x="837724" y="1042630"/>
            <a:ext cx="30480" cy="1421963"/>
          </a:xfrm>
          <a:prstGeom prst="rect">
            <a:avLst/>
          </a:prstGeom>
          <a:solidFill>
            <a:srgbClr val="F20374"/>
          </a:solidFill>
          <a:ln/>
        </p:spPr>
      </p:sp>
      <p:pic>
        <p:nvPicPr>
          <p:cNvPr id="4" name="Image 0" descr="preencoded.png"/>
          <p:cNvPicPr>
            <a:picLocks noChangeAspect="1"/>
          </p:cNvPicPr>
          <p:nvPr/>
        </p:nvPicPr>
        <p:blipFill>
          <a:blip r:embed="rId3"/>
          <a:stretch>
            <a:fillRect/>
          </a:stretch>
        </p:blipFill>
        <p:spPr>
          <a:xfrm>
            <a:off x="837724" y="2733794"/>
            <a:ext cx="10188535" cy="3417927"/>
          </a:xfrm>
          <a:prstGeom prst="rect">
            <a:avLst/>
          </a:prstGeom>
        </p:spPr>
      </p:pic>
      <p:sp>
        <p:nvSpPr>
          <p:cNvPr id="5" name="Text 2"/>
          <p:cNvSpPr/>
          <p:nvPr/>
        </p:nvSpPr>
        <p:spPr>
          <a:xfrm>
            <a:off x="837724" y="6420922"/>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We have two failed landing in 2015 on a drone ship which both in the same site, CCAFS LC-40 and with same booster version F9 v1.1</a:t>
            </a:r>
            <a:endParaRPr lang="en-US" sz="1850" dirty="0"/>
          </a:p>
        </p:txBody>
      </p:sp>
      <p:sp>
        <p:nvSpPr>
          <p:cNvPr id="6" name="Rectangle 5">
            <a:extLst>
              <a:ext uri="{FF2B5EF4-FFF2-40B4-BE49-F238E27FC236}">
                <a16:creationId xmlns:a16="http://schemas.microsoft.com/office/drawing/2014/main" id="{833F101A-13F5-FBA5-C00B-FBCFB561E089}"/>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CC59A263-B874-5710-1C16-5042D4DE6E80}"/>
              </a:ext>
            </a:extLst>
          </p:cNvPr>
          <p:cNvSpPr/>
          <p:nvPr/>
        </p:nvSpPr>
        <p:spPr>
          <a:xfrm>
            <a:off x="12954000" y="78681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1196697" y="1120973"/>
            <a:ext cx="12510730" cy="563285"/>
          </a:xfrm>
          <a:prstGeom prst="rect">
            <a:avLst/>
          </a:prstGeom>
          <a:noFill/>
          <a:ln/>
        </p:spPr>
        <p:txBody>
          <a:bodyPr wrap="none" lIns="0" tIns="0" rIns="0" bIns="0" rtlCol="0" anchor="t"/>
          <a:lstStyle/>
          <a:p>
            <a:pPr marL="0" indent="0" algn="l">
              <a:lnSpc>
                <a:spcPts val="4400"/>
              </a:lnSpc>
              <a:buNone/>
            </a:pPr>
            <a:r>
              <a:rPr lang="en-US" sz="3500" b="1" kern="0" spc="-106" dirty="0">
                <a:solidFill>
                  <a:srgbClr val="FFFFFF"/>
                </a:solidFill>
                <a:latin typeface="Overpass Bold" pitchFamily="34" charset="0"/>
                <a:ea typeface="Overpass Bold" pitchFamily="34" charset="-122"/>
                <a:cs typeface="Overpass Bold" pitchFamily="34" charset="-120"/>
              </a:rPr>
              <a:t>Rank Landing Outcomes Between 2010-06-04 and 2017-03-20</a:t>
            </a:r>
            <a:endParaRPr lang="en-US" sz="3500" dirty="0"/>
          </a:p>
        </p:txBody>
      </p:sp>
      <p:sp>
        <p:nvSpPr>
          <p:cNvPr id="3" name="Shape 1"/>
          <p:cNvSpPr/>
          <p:nvPr/>
        </p:nvSpPr>
        <p:spPr>
          <a:xfrm>
            <a:off x="837724" y="762000"/>
            <a:ext cx="30480" cy="1281232"/>
          </a:xfrm>
          <a:prstGeom prst="rect">
            <a:avLst/>
          </a:prstGeom>
          <a:solidFill>
            <a:srgbClr val="F20374"/>
          </a:solidFill>
          <a:ln/>
        </p:spPr>
      </p:sp>
      <p:pic>
        <p:nvPicPr>
          <p:cNvPr id="4" name="Image 0" descr="preencoded.png"/>
          <p:cNvPicPr>
            <a:picLocks noChangeAspect="1"/>
          </p:cNvPicPr>
          <p:nvPr/>
        </p:nvPicPr>
        <p:blipFill>
          <a:blip r:embed="rId3"/>
          <a:stretch>
            <a:fillRect/>
          </a:stretch>
        </p:blipFill>
        <p:spPr>
          <a:xfrm>
            <a:off x="837724" y="2312432"/>
            <a:ext cx="11056382" cy="5155168"/>
          </a:xfrm>
          <a:prstGeom prst="rect">
            <a:avLst/>
          </a:prstGeom>
        </p:spPr>
      </p:pic>
      <p:sp>
        <p:nvSpPr>
          <p:cNvPr id="5" name="Rectangle 4">
            <a:extLst>
              <a:ext uri="{FF2B5EF4-FFF2-40B4-BE49-F238E27FC236}">
                <a16:creationId xmlns:a16="http://schemas.microsoft.com/office/drawing/2014/main" id="{F20A922C-ED90-74E6-BEA0-D9AF17BA9F77}"/>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1020607" y="2963704"/>
            <a:ext cx="8448199" cy="971550"/>
          </a:xfrm>
          <a:prstGeom prst="rect">
            <a:avLst/>
          </a:prstGeom>
          <a:noFill/>
          <a:ln/>
        </p:spPr>
        <p:txBody>
          <a:bodyPr wrap="none" lIns="0" tIns="0" rIns="0" bIns="0" rtlCol="0" anchor="t"/>
          <a:lstStyle/>
          <a:p>
            <a:pPr marL="0" indent="0" algn="l">
              <a:lnSpc>
                <a:spcPts val="7650"/>
              </a:lnSpc>
              <a:buNone/>
            </a:pPr>
            <a:r>
              <a:rPr lang="en-US" sz="6100" b="1" kern="0" spc="-184" dirty="0">
                <a:solidFill>
                  <a:srgbClr val="FFFFFF"/>
                </a:solidFill>
                <a:latin typeface="Overpass Bold" pitchFamily="34" charset="0"/>
                <a:ea typeface="Overpass Bold" pitchFamily="34" charset="-122"/>
                <a:cs typeface="Overpass Bold" pitchFamily="34" charset="-120"/>
              </a:rPr>
              <a:t>Launch sites proximities </a:t>
            </a:r>
            <a:endParaRPr lang="en-US" sz="6100" dirty="0"/>
          </a:p>
        </p:txBody>
      </p:sp>
      <p:sp>
        <p:nvSpPr>
          <p:cNvPr id="3" name="Text 1"/>
          <p:cNvSpPr/>
          <p:nvPr/>
        </p:nvSpPr>
        <p:spPr>
          <a:xfrm>
            <a:off x="1081572" y="4294227"/>
            <a:ext cx="7772757" cy="971550"/>
          </a:xfrm>
          <a:prstGeom prst="rect">
            <a:avLst/>
          </a:prstGeom>
          <a:noFill/>
          <a:ln/>
        </p:spPr>
        <p:txBody>
          <a:bodyPr wrap="none" lIns="0" tIns="0" rIns="0" bIns="0" rtlCol="0" anchor="t"/>
          <a:lstStyle/>
          <a:p>
            <a:pPr marL="0" indent="0" algn="l">
              <a:lnSpc>
                <a:spcPts val="7650"/>
              </a:lnSpc>
              <a:buNone/>
            </a:pPr>
            <a:r>
              <a:rPr lang="en-US" sz="6100" b="1" kern="0" spc="-184" dirty="0">
                <a:solidFill>
                  <a:srgbClr val="FFFFFF"/>
                </a:solidFill>
                <a:latin typeface="Overpass Bold" pitchFamily="34" charset="0"/>
                <a:ea typeface="Overpass Bold" pitchFamily="34" charset="-122"/>
                <a:cs typeface="Overpass Bold" pitchFamily="34" charset="-120"/>
              </a:rPr>
              <a:t>analysis</a:t>
            </a:r>
            <a:endParaRPr lang="en-US" sz="6100" dirty="0"/>
          </a:p>
        </p:txBody>
      </p:sp>
      <p:sp>
        <p:nvSpPr>
          <p:cNvPr id="4" name="Rectangle 3">
            <a:extLst>
              <a:ext uri="{FF2B5EF4-FFF2-40B4-BE49-F238E27FC236}">
                <a16:creationId xmlns:a16="http://schemas.microsoft.com/office/drawing/2014/main" id="{810176E1-CE0B-ED16-822D-23A0D8598063}"/>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hape 1">
            <a:extLst>
              <a:ext uri="{FF2B5EF4-FFF2-40B4-BE49-F238E27FC236}">
                <a16:creationId xmlns:a16="http://schemas.microsoft.com/office/drawing/2014/main" id="{BF33EA77-BAF3-DD24-3786-0E43844853F5}"/>
              </a:ext>
            </a:extLst>
          </p:cNvPr>
          <p:cNvSpPr/>
          <p:nvPr/>
        </p:nvSpPr>
        <p:spPr>
          <a:xfrm>
            <a:off x="637425" y="2947832"/>
            <a:ext cx="30480" cy="2448000"/>
          </a:xfrm>
          <a:prstGeom prst="rect">
            <a:avLst/>
          </a:prstGeom>
          <a:solidFill>
            <a:srgbClr val="F20374"/>
          </a:solidFill>
          <a:ln/>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1106924" y="994172"/>
            <a:ext cx="4689991" cy="528042"/>
          </a:xfrm>
          <a:prstGeom prst="rect">
            <a:avLst/>
          </a:prstGeom>
          <a:noFill/>
          <a:ln/>
        </p:spPr>
        <p:txBody>
          <a:bodyPr wrap="none" lIns="0" tIns="0" rIns="0" bIns="0" rtlCol="0" anchor="t"/>
          <a:lstStyle/>
          <a:p>
            <a:pPr marL="0" indent="0" algn="l">
              <a:lnSpc>
                <a:spcPts val="4150"/>
              </a:lnSpc>
              <a:buNone/>
            </a:pPr>
            <a:r>
              <a:rPr lang="en-US" sz="3300" b="1" kern="0" spc="-100" dirty="0">
                <a:solidFill>
                  <a:srgbClr val="FFFFFF"/>
                </a:solidFill>
                <a:latin typeface="Overpass Bold" pitchFamily="34" charset="0"/>
                <a:ea typeface="Overpass Bold" pitchFamily="34" charset="-122"/>
                <a:cs typeface="Overpass Bold" pitchFamily="34" charset="-120"/>
              </a:rPr>
              <a:t>Folium Map: Launch Sites</a:t>
            </a:r>
            <a:endParaRPr lang="en-US" sz="3300" dirty="0"/>
          </a:p>
        </p:txBody>
      </p:sp>
      <p:sp>
        <p:nvSpPr>
          <p:cNvPr id="3" name="Shape 1"/>
          <p:cNvSpPr/>
          <p:nvPr/>
        </p:nvSpPr>
        <p:spPr>
          <a:xfrm>
            <a:off x="837724" y="724972"/>
            <a:ext cx="22860" cy="1066443"/>
          </a:xfrm>
          <a:prstGeom prst="rect">
            <a:avLst/>
          </a:prstGeom>
          <a:solidFill>
            <a:srgbClr val="F20374"/>
          </a:solidFill>
          <a:ln/>
        </p:spPr>
      </p:sp>
      <p:pic>
        <p:nvPicPr>
          <p:cNvPr id="4" name="Image 0" descr="preencoded.png"/>
          <p:cNvPicPr>
            <a:picLocks noChangeAspect="1"/>
          </p:cNvPicPr>
          <p:nvPr/>
        </p:nvPicPr>
        <p:blipFill>
          <a:blip r:embed="rId3"/>
          <a:stretch>
            <a:fillRect/>
          </a:stretch>
        </p:blipFill>
        <p:spPr>
          <a:xfrm>
            <a:off x="2457093" y="1993344"/>
            <a:ext cx="9716214" cy="3541038"/>
          </a:xfrm>
          <a:prstGeom prst="rect">
            <a:avLst/>
          </a:prstGeom>
        </p:spPr>
      </p:pic>
      <p:sp>
        <p:nvSpPr>
          <p:cNvPr id="5" name="Text 2"/>
          <p:cNvSpPr/>
          <p:nvPr/>
        </p:nvSpPr>
        <p:spPr>
          <a:xfrm>
            <a:off x="837724" y="5736312"/>
            <a:ext cx="12954952" cy="287179"/>
          </a:xfrm>
          <a:prstGeom prst="rect">
            <a:avLst/>
          </a:prstGeom>
          <a:noFill/>
          <a:ln/>
        </p:spPr>
        <p:txBody>
          <a:bodyPr wrap="none" lIns="0" tIns="0" rIns="0" bIns="0" rtlCol="0" anchor="t"/>
          <a:lstStyle/>
          <a:p>
            <a:pPr marL="0" indent="0" algn="l">
              <a:lnSpc>
                <a:spcPts val="2250"/>
              </a:lnSpc>
              <a:buNone/>
            </a:pPr>
            <a:endParaRPr lang="en-US" sz="1400" dirty="0"/>
          </a:p>
        </p:txBody>
      </p:sp>
      <p:sp>
        <p:nvSpPr>
          <p:cNvPr id="6" name="Text 3"/>
          <p:cNvSpPr/>
          <p:nvPr/>
        </p:nvSpPr>
        <p:spPr>
          <a:xfrm>
            <a:off x="837724" y="6225421"/>
            <a:ext cx="12954952" cy="718185"/>
          </a:xfrm>
          <a:prstGeom prst="rect">
            <a:avLst/>
          </a:prstGeom>
          <a:noFill/>
          <a:ln/>
        </p:spPr>
        <p:txBody>
          <a:bodyPr wrap="square" lIns="0" tIns="0" rIns="0" bIns="0" rtlCol="0" anchor="t"/>
          <a:lstStyle/>
          <a:p>
            <a:pPr marL="0" indent="0" algn="l">
              <a:lnSpc>
                <a:spcPts val="2800"/>
              </a:lnSpc>
              <a:buNone/>
            </a:pPr>
            <a:r>
              <a:rPr lang="en-US" sz="1750" dirty="0">
                <a:solidFill>
                  <a:srgbClr val="E5E0DF"/>
                </a:solidFill>
                <a:latin typeface="Overpass" pitchFamily="34" charset="0"/>
                <a:ea typeface="Overpass" pitchFamily="34" charset="-122"/>
                <a:cs typeface="Overpass" pitchFamily="34" charset="-120"/>
              </a:rPr>
              <a:t>All site locations are near the coast and Equator line, SpaceX focuses on locations that are close to water and the zeroth latitude for the purpose of avoiding any undesired accidents.</a:t>
            </a:r>
            <a:endParaRPr lang="en-US" sz="1750" dirty="0"/>
          </a:p>
        </p:txBody>
      </p:sp>
      <p:sp>
        <p:nvSpPr>
          <p:cNvPr id="7" name="Text 4"/>
          <p:cNvSpPr/>
          <p:nvPr/>
        </p:nvSpPr>
        <p:spPr>
          <a:xfrm>
            <a:off x="837724" y="7145536"/>
            <a:ext cx="12954952" cy="359092"/>
          </a:xfrm>
          <a:prstGeom prst="rect">
            <a:avLst/>
          </a:prstGeom>
          <a:noFill/>
          <a:ln/>
        </p:spPr>
        <p:txBody>
          <a:bodyPr wrap="none" lIns="0" tIns="0" rIns="0" bIns="0" rtlCol="0" anchor="t"/>
          <a:lstStyle/>
          <a:p>
            <a:pPr marL="0" indent="0" algn="l">
              <a:lnSpc>
                <a:spcPts val="2800"/>
              </a:lnSpc>
              <a:buNone/>
            </a:pPr>
            <a:r>
              <a:rPr lang="en-US" sz="1750" dirty="0">
                <a:solidFill>
                  <a:srgbClr val="E5E0DF"/>
                </a:solidFill>
                <a:latin typeface="Overpass" pitchFamily="34" charset="0"/>
                <a:ea typeface="Overpass" pitchFamily="34" charset="-122"/>
                <a:cs typeface="Overpass" pitchFamily="34" charset="-120"/>
              </a:rPr>
              <a:t>The launch sites are distributed in two states California and Florida</a:t>
            </a:r>
            <a:endParaRPr lang="en-US" sz="1750" dirty="0"/>
          </a:p>
        </p:txBody>
      </p:sp>
      <p:sp>
        <p:nvSpPr>
          <p:cNvPr id="8" name="Rectangle 7">
            <a:extLst>
              <a:ext uri="{FF2B5EF4-FFF2-40B4-BE49-F238E27FC236}">
                <a16:creationId xmlns:a16="http://schemas.microsoft.com/office/drawing/2014/main" id="{6255FDC7-52DA-A66A-2B37-16D54B843DB2}"/>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820936" y="683300"/>
            <a:ext cx="6105049" cy="350758"/>
          </a:xfrm>
          <a:prstGeom prst="rect">
            <a:avLst/>
          </a:prstGeom>
          <a:noFill/>
          <a:ln/>
        </p:spPr>
        <p:txBody>
          <a:bodyPr wrap="none" lIns="0" tIns="0" rIns="0" bIns="0" rtlCol="0" anchor="t"/>
          <a:lstStyle/>
          <a:p>
            <a:pPr marL="0" indent="0" algn="l">
              <a:lnSpc>
                <a:spcPts val="2750"/>
              </a:lnSpc>
              <a:buNone/>
            </a:pPr>
            <a:r>
              <a:rPr lang="en-US" sz="2200" b="1" kern="0" spc="-66" dirty="0">
                <a:solidFill>
                  <a:srgbClr val="FFFFFF"/>
                </a:solidFill>
                <a:latin typeface="Overpass Bold" pitchFamily="34" charset="0"/>
                <a:ea typeface="Overpass Bold" pitchFamily="34" charset="-122"/>
                <a:cs typeface="Overpass Bold" pitchFamily="34" charset="-120"/>
              </a:rPr>
              <a:t>Folium Map: Success rate for each launch location</a:t>
            </a:r>
            <a:endParaRPr lang="en-US" sz="2200" dirty="0"/>
          </a:p>
        </p:txBody>
      </p:sp>
      <p:sp>
        <p:nvSpPr>
          <p:cNvPr id="3" name="Shape 1"/>
          <p:cNvSpPr/>
          <p:nvPr/>
        </p:nvSpPr>
        <p:spPr>
          <a:xfrm>
            <a:off x="642104" y="504468"/>
            <a:ext cx="15240" cy="708422"/>
          </a:xfrm>
          <a:prstGeom prst="rect">
            <a:avLst/>
          </a:prstGeom>
          <a:solidFill>
            <a:srgbClr val="F20374"/>
          </a:solidFill>
          <a:ln/>
        </p:spPr>
      </p:sp>
      <p:pic>
        <p:nvPicPr>
          <p:cNvPr id="4" name="Image 0" descr="preencoded.png"/>
          <p:cNvPicPr>
            <a:picLocks noChangeAspect="1"/>
          </p:cNvPicPr>
          <p:nvPr/>
        </p:nvPicPr>
        <p:blipFill>
          <a:blip r:embed="rId3"/>
          <a:stretch>
            <a:fillRect/>
          </a:stretch>
        </p:blipFill>
        <p:spPr>
          <a:xfrm>
            <a:off x="3365063" y="1346954"/>
            <a:ext cx="7900273" cy="5694045"/>
          </a:xfrm>
          <a:prstGeom prst="rect">
            <a:avLst/>
          </a:prstGeom>
        </p:spPr>
      </p:pic>
      <p:sp>
        <p:nvSpPr>
          <p:cNvPr id="5" name="Text 2"/>
          <p:cNvSpPr/>
          <p:nvPr/>
        </p:nvSpPr>
        <p:spPr>
          <a:xfrm>
            <a:off x="642104" y="7175063"/>
            <a:ext cx="13346192" cy="190857"/>
          </a:xfrm>
          <a:prstGeom prst="rect">
            <a:avLst/>
          </a:prstGeom>
          <a:noFill/>
          <a:ln/>
        </p:spPr>
        <p:txBody>
          <a:bodyPr wrap="none" lIns="0" tIns="0" rIns="0" bIns="0" rtlCol="0" anchor="t"/>
          <a:lstStyle/>
          <a:p>
            <a:pPr marL="0" indent="0" algn="l">
              <a:lnSpc>
                <a:spcPts val="1500"/>
              </a:lnSpc>
              <a:buNone/>
            </a:pPr>
            <a:endParaRPr lang="en-US" sz="900" dirty="0"/>
          </a:p>
        </p:txBody>
      </p:sp>
      <p:sp>
        <p:nvSpPr>
          <p:cNvPr id="6" name="Text 3"/>
          <p:cNvSpPr/>
          <p:nvPr/>
        </p:nvSpPr>
        <p:spPr>
          <a:xfrm>
            <a:off x="642104" y="7499985"/>
            <a:ext cx="13346192" cy="238482"/>
          </a:xfrm>
          <a:prstGeom prst="rect">
            <a:avLst/>
          </a:prstGeom>
          <a:noFill/>
          <a:ln/>
        </p:spPr>
        <p:txBody>
          <a:bodyPr wrap="none" lIns="0" tIns="0" rIns="0" bIns="0" rtlCol="0" anchor="t"/>
          <a:lstStyle/>
          <a:p>
            <a:pPr marL="0" indent="0" algn="l">
              <a:lnSpc>
                <a:spcPts val="1850"/>
              </a:lnSpc>
              <a:buNone/>
            </a:pPr>
            <a:r>
              <a:rPr lang="en-US" sz="1150" dirty="0">
                <a:solidFill>
                  <a:srgbClr val="E5E0DF"/>
                </a:solidFill>
                <a:latin typeface="Overpass" pitchFamily="34" charset="0"/>
                <a:ea typeface="Overpass" pitchFamily="34" charset="-122"/>
                <a:cs typeface="Overpass" pitchFamily="34" charset="-120"/>
              </a:rPr>
              <a:t>From the color-labeled markers in marker clusters, we can easily identify which launch sites have relatively high success rates.</a:t>
            </a:r>
            <a:endParaRPr lang="en-US" sz="1150" dirty="0"/>
          </a:p>
        </p:txBody>
      </p:sp>
      <p:sp>
        <p:nvSpPr>
          <p:cNvPr id="7" name="Text 4"/>
          <p:cNvSpPr/>
          <p:nvPr/>
        </p:nvSpPr>
        <p:spPr>
          <a:xfrm>
            <a:off x="642104" y="7872532"/>
            <a:ext cx="13346192" cy="238482"/>
          </a:xfrm>
          <a:prstGeom prst="rect">
            <a:avLst/>
          </a:prstGeom>
          <a:noFill/>
          <a:ln/>
        </p:spPr>
        <p:txBody>
          <a:bodyPr wrap="none" lIns="0" tIns="0" rIns="0" bIns="0" rtlCol="0" anchor="t"/>
          <a:lstStyle/>
          <a:p>
            <a:pPr marL="0" indent="0" algn="l">
              <a:lnSpc>
                <a:spcPts val="1850"/>
              </a:lnSpc>
              <a:buNone/>
            </a:pPr>
            <a:r>
              <a:rPr lang="en-US" sz="1150" dirty="0">
                <a:solidFill>
                  <a:srgbClr val="E5E0DF"/>
                </a:solidFill>
                <a:latin typeface="Overpass" pitchFamily="34" charset="0"/>
                <a:ea typeface="Overpass" pitchFamily="34" charset="-122"/>
                <a:cs typeface="Overpass" pitchFamily="34" charset="-120"/>
              </a:rPr>
              <a:t>Green Marker = Successful Return Red Marker = Failed Return</a:t>
            </a:r>
            <a:endParaRPr lang="en-US" sz="1150" dirty="0"/>
          </a:p>
        </p:txBody>
      </p:sp>
      <p:sp>
        <p:nvSpPr>
          <p:cNvPr id="8" name="Rectangle 7">
            <a:extLst>
              <a:ext uri="{FF2B5EF4-FFF2-40B4-BE49-F238E27FC236}">
                <a16:creationId xmlns:a16="http://schemas.microsoft.com/office/drawing/2014/main" id="{4232DDB6-9F5B-4A67-8542-D7F44EB2D8B8}"/>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p:nvPr/>
        </p:nvSpPr>
        <p:spPr>
          <a:xfrm>
            <a:off x="978694" y="814626"/>
            <a:ext cx="7047667" cy="418147"/>
          </a:xfrm>
          <a:prstGeom prst="rect">
            <a:avLst/>
          </a:prstGeom>
          <a:noFill/>
          <a:ln/>
        </p:spPr>
        <p:txBody>
          <a:bodyPr wrap="none" lIns="0" tIns="0" rIns="0" bIns="0" rtlCol="0" anchor="t"/>
          <a:lstStyle/>
          <a:p>
            <a:pPr marL="0" indent="0" algn="l">
              <a:lnSpc>
                <a:spcPts val="3250"/>
              </a:lnSpc>
              <a:buNone/>
            </a:pPr>
            <a:r>
              <a:rPr lang="en-US" sz="2600" b="1" kern="0" spc="-79" dirty="0">
                <a:solidFill>
                  <a:srgbClr val="FFFFFF"/>
                </a:solidFill>
                <a:latin typeface="Overpass Bold" pitchFamily="34" charset="0"/>
                <a:ea typeface="Overpass Bold" pitchFamily="34" charset="-122"/>
                <a:cs typeface="Overpass Bold" pitchFamily="34" charset="-120"/>
              </a:rPr>
              <a:t>Folium Map: Closest Proximities to CCAFS LC-40</a:t>
            </a:r>
            <a:endParaRPr lang="en-US" sz="2600" dirty="0"/>
          </a:p>
        </p:txBody>
      </p:sp>
      <p:sp>
        <p:nvSpPr>
          <p:cNvPr id="3" name="Shape 1"/>
          <p:cNvSpPr/>
          <p:nvPr/>
        </p:nvSpPr>
        <p:spPr>
          <a:xfrm>
            <a:off x="765453" y="601385"/>
            <a:ext cx="15240" cy="844629"/>
          </a:xfrm>
          <a:prstGeom prst="rect">
            <a:avLst/>
          </a:prstGeom>
          <a:solidFill>
            <a:srgbClr val="F20374"/>
          </a:solidFill>
          <a:ln/>
        </p:spPr>
      </p:sp>
      <p:pic>
        <p:nvPicPr>
          <p:cNvPr id="4" name="Image 0" descr="preencoded.png"/>
          <p:cNvPicPr>
            <a:picLocks noChangeAspect="1"/>
          </p:cNvPicPr>
          <p:nvPr/>
        </p:nvPicPr>
        <p:blipFill>
          <a:blip r:embed="rId3"/>
          <a:stretch>
            <a:fillRect/>
          </a:stretch>
        </p:blipFill>
        <p:spPr>
          <a:xfrm>
            <a:off x="765453" y="1765816"/>
            <a:ext cx="4144566" cy="2677835"/>
          </a:xfrm>
          <a:prstGeom prst="rect">
            <a:avLst/>
          </a:prstGeom>
        </p:spPr>
      </p:pic>
      <p:sp>
        <p:nvSpPr>
          <p:cNvPr id="5" name="Text 2"/>
          <p:cNvSpPr/>
          <p:nvPr/>
        </p:nvSpPr>
        <p:spPr>
          <a:xfrm>
            <a:off x="765453" y="4603552"/>
            <a:ext cx="6376392" cy="227409"/>
          </a:xfrm>
          <a:prstGeom prst="rect">
            <a:avLst/>
          </a:prstGeom>
          <a:noFill/>
          <a:ln/>
        </p:spPr>
        <p:txBody>
          <a:bodyPr wrap="none" lIns="0" tIns="0" rIns="0" bIns="0" rtlCol="0" anchor="t"/>
          <a:lstStyle/>
          <a:p>
            <a:pPr marL="0" indent="0" algn="l">
              <a:lnSpc>
                <a:spcPts val="1750"/>
              </a:lnSpc>
              <a:buNone/>
            </a:pPr>
            <a:endParaRPr lang="en-US" sz="1100" dirty="0"/>
          </a:p>
        </p:txBody>
      </p:sp>
      <p:pic>
        <p:nvPicPr>
          <p:cNvPr id="6" name="Image 1" descr="preencoded.png"/>
          <p:cNvPicPr>
            <a:picLocks noChangeAspect="1"/>
          </p:cNvPicPr>
          <p:nvPr/>
        </p:nvPicPr>
        <p:blipFill>
          <a:blip r:embed="rId4"/>
          <a:stretch>
            <a:fillRect/>
          </a:stretch>
        </p:blipFill>
        <p:spPr>
          <a:xfrm>
            <a:off x="7496175" y="1765816"/>
            <a:ext cx="3916204" cy="2137767"/>
          </a:xfrm>
          <a:prstGeom prst="rect">
            <a:avLst/>
          </a:prstGeom>
        </p:spPr>
      </p:pic>
      <p:sp>
        <p:nvSpPr>
          <p:cNvPr id="7" name="Text 3"/>
          <p:cNvSpPr/>
          <p:nvPr/>
        </p:nvSpPr>
        <p:spPr>
          <a:xfrm>
            <a:off x="7496175" y="4063484"/>
            <a:ext cx="6376392" cy="227409"/>
          </a:xfrm>
          <a:prstGeom prst="rect">
            <a:avLst/>
          </a:prstGeom>
          <a:noFill/>
          <a:ln/>
        </p:spPr>
        <p:txBody>
          <a:bodyPr wrap="none" lIns="0" tIns="0" rIns="0" bIns="0" rtlCol="0" anchor="t"/>
          <a:lstStyle/>
          <a:p>
            <a:pPr marL="0" indent="0" algn="l">
              <a:lnSpc>
                <a:spcPts val="1750"/>
              </a:lnSpc>
              <a:buNone/>
            </a:pPr>
            <a:endParaRPr lang="en-US" sz="1100" dirty="0"/>
          </a:p>
        </p:txBody>
      </p:sp>
      <p:sp>
        <p:nvSpPr>
          <p:cNvPr id="8" name="Text 4"/>
          <p:cNvSpPr/>
          <p:nvPr/>
        </p:nvSpPr>
        <p:spPr>
          <a:xfrm>
            <a:off x="765453" y="5172075"/>
            <a:ext cx="1727240" cy="209074"/>
          </a:xfrm>
          <a:prstGeom prst="rect">
            <a:avLst/>
          </a:prstGeom>
          <a:noFill/>
          <a:ln/>
        </p:spPr>
        <p:txBody>
          <a:bodyPr wrap="none" lIns="0" tIns="0" rIns="0" bIns="0" rtlCol="0" anchor="t"/>
          <a:lstStyle/>
          <a:p>
            <a:pPr marL="0" indent="0" algn="l">
              <a:lnSpc>
                <a:spcPts val="1600"/>
              </a:lnSpc>
              <a:buNone/>
            </a:pPr>
            <a:r>
              <a:rPr lang="en-US" sz="1300" b="1" kern="0" spc="-40" dirty="0">
                <a:solidFill>
                  <a:srgbClr val="FFFFFF"/>
                </a:solidFill>
                <a:latin typeface="Overpass Bold" pitchFamily="34" charset="0"/>
                <a:ea typeface="Overpass Bold" pitchFamily="34" charset="-122"/>
                <a:cs typeface="Overpass Bold" pitchFamily="34" charset="-120"/>
              </a:rPr>
              <a:t>Proximities coordinates</a:t>
            </a:r>
            <a:endParaRPr lang="en-US" sz="1300" dirty="0"/>
          </a:p>
        </p:txBody>
      </p:sp>
      <p:pic>
        <p:nvPicPr>
          <p:cNvPr id="9" name="Image 2" descr="preencoded.png"/>
          <p:cNvPicPr>
            <a:picLocks noChangeAspect="1"/>
          </p:cNvPicPr>
          <p:nvPr/>
        </p:nvPicPr>
        <p:blipFill>
          <a:blip r:embed="rId5"/>
          <a:stretch>
            <a:fillRect/>
          </a:stretch>
        </p:blipFill>
        <p:spPr>
          <a:xfrm>
            <a:off x="765453" y="5754291"/>
            <a:ext cx="3882271" cy="1769745"/>
          </a:xfrm>
          <a:prstGeom prst="rect">
            <a:avLst/>
          </a:prstGeom>
        </p:spPr>
      </p:pic>
      <p:sp>
        <p:nvSpPr>
          <p:cNvPr id="10" name="Text 5"/>
          <p:cNvSpPr/>
          <p:nvPr/>
        </p:nvSpPr>
        <p:spPr>
          <a:xfrm>
            <a:off x="7092672" y="5722263"/>
            <a:ext cx="6779776" cy="227409"/>
          </a:xfrm>
          <a:prstGeom prst="rect">
            <a:avLst/>
          </a:prstGeom>
          <a:noFill/>
          <a:ln/>
        </p:spPr>
        <p:txBody>
          <a:bodyPr wrap="none" lIns="0" tIns="0" rIns="0" bIns="0" rtlCol="0" anchor="t"/>
          <a:lstStyle/>
          <a:p>
            <a:pPr marL="0" indent="0" algn="l">
              <a:lnSpc>
                <a:spcPts val="1750"/>
              </a:lnSpc>
              <a:buNone/>
            </a:pPr>
            <a:r>
              <a:rPr lang="en-US" sz="1100" dirty="0">
                <a:solidFill>
                  <a:srgbClr val="E5E0DF"/>
                </a:solidFill>
                <a:latin typeface="Overpass" pitchFamily="34" charset="0"/>
                <a:ea typeface="Overpass" pitchFamily="34" charset="-122"/>
                <a:cs typeface="Overpass" pitchFamily="34" charset="-120"/>
              </a:rPr>
              <a:t>we calculated the distances between the launch site (CCAFS LC-40) to its proximities</a:t>
            </a:r>
            <a:endParaRPr lang="en-US" sz="1100" dirty="0"/>
          </a:p>
        </p:txBody>
      </p:sp>
      <p:sp>
        <p:nvSpPr>
          <p:cNvPr id="11" name="Text 6"/>
          <p:cNvSpPr/>
          <p:nvPr/>
        </p:nvSpPr>
        <p:spPr>
          <a:xfrm>
            <a:off x="7092672" y="6077545"/>
            <a:ext cx="6779776" cy="227409"/>
          </a:xfrm>
          <a:prstGeom prst="rect">
            <a:avLst/>
          </a:prstGeom>
          <a:noFill/>
          <a:ln/>
        </p:spPr>
        <p:txBody>
          <a:bodyPr wrap="none" lIns="0" tIns="0" rIns="0" bIns="0" rtlCol="0" anchor="t"/>
          <a:lstStyle/>
          <a:p>
            <a:pPr marL="0" indent="0" algn="l">
              <a:lnSpc>
                <a:spcPts val="1750"/>
              </a:lnSpc>
              <a:buNone/>
            </a:pPr>
            <a:r>
              <a:rPr lang="en-US" sz="1100" dirty="0">
                <a:solidFill>
                  <a:srgbClr val="E5E0DF"/>
                </a:solidFill>
                <a:latin typeface="Overpass" pitchFamily="34" charset="0"/>
                <a:ea typeface="Overpass" pitchFamily="34" charset="-122"/>
                <a:cs typeface="Overpass" pitchFamily="34" charset="-120"/>
              </a:rPr>
              <a:t>Orlando City Distance ≈ 78.8 Km, </a:t>
            </a:r>
            <a:endParaRPr lang="en-US" sz="1100" dirty="0"/>
          </a:p>
        </p:txBody>
      </p:sp>
      <p:sp>
        <p:nvSpPr>
          <p:cNvPr id="12" name="Text 7"/>
          <p:cNvSpPr/>
          <p:nvPr/>
        </p:nvSpPr>
        <p:spPr>
          <a:xfrm>
            <a:off x="7092672" y="6432828"/>
            <a:ext cx="6779776" cy="227409"/>
          </a:xfrm>
          <a:prstGeom prst="rect">
            <a:avLst/>
          </a:prstGeom>
          <a:noFill/>
          <a:ln/>
        </p:spPr>
        <p:txBody>
          <a:bodyPr wrap="none" lIns="0" tIns="0" rIns="0" bIns="0" rtlCol="0" anchor="t"/>
          <a:lstStyle/>
          <a:p>
            <a:pPr marL="0" indent="0" algn="l">
              <a:lnSpc>
                <a:spcPts val="1750"/>
              </a:lnSpc>
              <a:buNone/>
            </a:pPr>
            <a:r>
              <a:rPr lang="en-US" sz="1100" dirty="0">
                <a:solidFill>
                  <a:srgbClr val="E5E0DF"/>
                </a:solidFill>
                <a:latin typeface="Overpass" pitchFamily="34" charset="0"/>
                <a:ea typeface="Overpass" pitchFamily="34" charset="-122"/>
                <a:cs typeface="Overpass" pitchFamily="34" charset="-120"/>
              </a:rPr>
              <a:t>Coastline Distance ≈ 0.97 Km, Highway Distance ≈ 0.95Km</a:t>
            </a:r>
            <a:endParaRPr lang="en-US" sz="1100" dirty="0"/>
          </a:p>
        </p:txBody>
      </p:sp>
      <p:sp>
        <p:nvSpPr>
          <p:cNvPr id="13" name="Text 8"/>
          <p:cNvSpPr/>
          <p:nvPr/>
        </p:nvSpPr>
        <p:spPr>
          <a:xfrm>
            <a:off x="765453" y="7843838"/>
            <a:ext cx="13099494" cy="227409"/>
          </a:xfrm>
          <a:prstGeom prst="rect">
            <a:avLst/>
          </a:prstGeom>
          <a:noFill/>
          <a:ln/>
        </p:spPr>
        <p:txBody>
          <a:bodyPr wrap="none" lIns="0" tIns="0" rIns="0" bIns="0" rtlCol="0" anchor="t"/>
          <a:lstStyle/>
          <a:p>
            <a:pPr marL="0" indent="0" algn="l">
              <a:lnSpc>
                <a:spcPts val="1750"/>
              </a:lnSpc>
              <a:buNone/>
            </a:pPr>
            <a:endParaRPr lang="en-US" sz="1100" dirty="0"/>
          </a:p>
        </p:txBody>
      </p:sp>
      <p:sp>
        <p:nvSpPr>
          <p:cNvPr id="14" name="Rectangle 13">
            <a:extLst>
              <a:ext uri="{FF2B5EF4-FFF2-40B4-BE49-F238E27FC236}">
                <a16:creationId xmlns:a16="http://schemas.microsoft.com/office/drawing/2014/main" id="{2A037CAE-8A41-3A9C-A204-2DB6BF264789}"/>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1196697" y="3629025"/>
            <a:ext cx="7772757" cy="971550"/>
          </a:xfrm>
          <a:prstGeom prst="rect">
            <a:avLst/>
          </a:prstGeom>
          <a:noFill/>
          <a:ln/>
        </p:spPr>
        <p:txBody>
          <a:bodyPr wrap="none" lIns="0" tIns="0" rIns="0" bIns="0" rtlCol="0" anchor="t"/>
          <a:lstStyle/>
          <a:p>
            <a:pPr marL="0" indent="0" algn="l">
              <a:lnSpc>
                <a:spcPts val="7650"/>
              </a:lnSpc>
              <a:buNone/>
            </a:pPr>
            <a:r>
              <a:rPr lang="en-US" sz="6100" b="1" kern="0" spc="-184" dirty="0">
                <a:solidFill>
                  <a:srgbClr val="FFFFFF"/>
                </a:solidFill>
                <a:latin typeface="Overpass Bold" pitchFamily="34" charset="0"/>
                <a:ea typeface="Overpass Bold" pitchFamily="34" charset="-122"/>
                <a:cs typeface="Overpass Bold" pitchFamily="34" charset="-120"/>
              </a:rPr>
              <a:t>Dashboard with plotly</a:t>
            </a:r>
            <a:endParaRPr lang="en-US" sz="6100" dirty="0"/>
          </a:p>
        </p:txBody>
      </p:sp>
      <p:sp>
        <p:nvSpPr>
          <p:cNvPr id="3" name="Shape 1"/>
          <p:cNvSpPr/>
          <p:nvPr/>
        </p:nvSpPr>
        <p:spPr>
          <a:xfrm>
            <a:off x="837724" y="3270052"/>
            <a:ext cx="30480" cy="1689497"/>
          </a:xfrm>
          <a:prstGeom prst="rect">
            <a:avLst/>
          </a:prstGeom>
          <a:solidFill>
            <a:srgbClr val="F20374"/>
          </a:solidFill>
          <a:ln/>
        </p:spPr>
      </p:sp>
      <p:sp>
        <p:nvSpPr>
          <p:cNvPr id="4" name="Rectangle 3">
            <a:extLst>
              <a:ext uri="{FF2B5EF4-FFF2-40B4-BE49-F238E27FC236}">
                <a16:creationId xmlns:a16="http://schemas.microsoft.com/office/drawing/2014/main" id="{48C02FAB-0D3E-EA30-B39C-D9F0938CF309}"/>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1142881" y="1041440"/>
            <a:ext cx="9505236" cy="598408"/>
          </a:xfrm>
          <a:prstGeom prst="rect">
            <a:avLst/>
          </a:prstGeom>
          <a:noFill/>
          <a:ln/>
        </p:spPr>
        <p:txBody>
          <a:bodyPr wrap="none" lIns="0" tIns="0" rIns="0" bIns="0" rtlCol="0" anchor="t"/>
          <a:lstStyle/>
          <a:p>
            <a:pPr marL="0" indent="0" algn="l">
              <a:lnSpc>
                <a:spcPts val="4700"/>
              </a:lnSpc>
              <a:buNone/>
            </a:pPr>
            <a:r>
              <a:rPr lang="en-US" sz="3750" b="1" kern="0" spc="-113" dirty="0">
                <a:solidFill>
                  <a:srgbClr val="FFFFFF"/>
                </a:solidFill>
                <a:latin typeface="Overpass Bold" pitchFamily="34" charset="0"/>
                <a:ea typeface="Overpass Bold" pitchFamily="34" charset="-122"/>
                <a:cs typeface="Overpass Bold" pitchFamily="34" charset="-120"/>
              </a:rPr>
              <a:t>Dashboard: Launch success count for all sites</a:t>
            </a:r>
            <a:endParaRPr lang="en-US" sz="3750" dirty="0"/>
          </a:p>
        </p:txBody>
      </p:sp>
      <p:sp>
        <p:nvSpPr>
          <p:cNvPr id="3" name="Shape 1"/>
          <p:cNvSpPr/>
          <p:nvPr/>
        </p:nvSpPr>
        <p:spPr>
          <a:xfrm>
            <a:off x="837724" y="736283"/>
            <a:ext cx="22860" cy="1208723"/>
          </a:xfrm>
          <a:prstGeom prst="rect">
            <a:avLst/>
          </a:prstGeom>
          <a:solidFill>
            <a:srgbClr val="F20374"/>
          </a:solidFill>
          <a:ln/>
        </p:spPr>
      </p:sp>
      <p:pic>
        <p:nvPicPr>
          <p:cNvPr id="4" name="Image 0" descr="preencoded.png"/>
          <p:cNvPicPr>
            <a:picLocks noChangeAspect="1"/>
          </p:cNvPicPr>
          <p:nvPr/>
        </p:nvPicPr>
        <p:blipFill>
          <a:blip r:embed="rId3"/>
          <a:stretch>
            <a:fillRect/>
          </a:stretch>
        </p:blipFill>
        <p:spPr>
          <a:xfrm>
            <a:off x="1809393" y="2173843"/>
            <a:ext cx="11011614" cy="3412331"/>
          </a:xfrm>
          <a:prstGeom prst="rect">
            <a:avLst/>
          </a:prstGeom>
        </p:spPr>
      </p:pic>
      <p:sp>
        <p:nvSpPr>
          <p:cNvPr id="5" name="Text 2"/>
          <p:cNvSpPr/>
          <p:nvPr/>
        </p:nvSpPr>
        <p:spPr>
          <a:xfrm>
            <a:off x="837724" y="5815013"/>
            <a:ext cx="12954952" cy="406837"/>
          </a:xfrm>
          <a:prstGeom prst="rect">
            <a:avLst/>
          </a:prstGeom>
          <a:noFill/>
          <a:ln/>
        </p:spPr>
        <p:txBody>
          <a:bodyPr wrap="none" lIns="0" tIns="0" rIns="0" bIns="0" rtlCol="0" anchor="t"/>
          <a:lstStyle/>
          <a:p>
            <a:pPr marL="0" indent="0" algn="l">
              <a:lnSpc>
                <a:spcPts val="3200"/>
              </a:lnSpc>
              <a:buNone/>
            </a:pPr>
            <a:r>
              <a:rPr lang="en-US" sz="2000" dirty="0">
                <a:solidFill>
                  <a:srgbClr val="E5E0DF"/>
                </a:solidFill>
                <a:latin typeface="Overpass" pitchFamily="34" charset="0"/>
                <a:ea typeface="Overpass" pitchFamily="34" charset="-122"/>
                <a:cs typeface="Overpass" pitchFamily="34" charset="-120"/>
              </a:rPr>
              <a:t>The graph shows the success percentage for every single site in terms of first stage return:</a:t>
            </a:r>
            <a:endParaRPr lang="en-US" sz="2000" dirty="0"/>
          </a:p>
        </p:txBody>
      </p:sp>
      <p:sp>
        <p:nvSpPr>
          <p:cNvPr id="6" name="Text 3"/>
          <p:cNvSpPr/>
          <p:nvPr/>
        </p:nvSpPr>
        <p:spPr>
          <a:xfrm>
            <a:off x="837724" y="6450687"/>
            <a:ext cx="12954952" cy="406837"/>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5E0DF"/>
                </a:solidFill>
                <a:latin typeface="Overpass" pitchFamily="34" charset="0"/>
                <a:ea typeface="Overpass" pitchFamily="34" charset="-122"/>
                <a:cs typeface="Overpass" pitchFamily="34" charset="-120"/>
              </a:rPr>
              <a:t>The best site is KSC LC-39A with 41.7%. of total successful rocket launch among all sites</a:t>
            </a:r>
            <a:endParaRPr lang="en-US" sz="1600" dirty="0"/>
          </a:p>
        </p:txBody>
      </p:sp>
      <p:sp>
        <p:nvSpPr>
          <p:cNvPr id="7" name="Text 4"/>
          <p:cNvSpPr/>
          <p:nvPr/>
        </p:nvSpPr>
        <p:spPr>
          <a:xfrm>
            <a:off x="837724" y="7086362"/>
            <a:ext cx="12954952" cy="406837"/>
          </a:xfrm>
          <a:prstGeom prst="rect">
            <a:avLst/>
          </a:prstGeom>
          <a:noFill/>
          <a:ln/>
        </p:spPr>
        <p:txBody>
          <a:bodyPr wrap="none" lIns="0" tIns="0" rIns="0" bIns="0" rtlCol="0" anchor="t"/>
          <a:lstStyle/>
          <a:p>
            <a:pPr marL="0" indent="0" algn="l">
              <a:lnSpc>
                <a:spcPts val="3200"/>
              </a:lnSpc>
              <a:buNone/>
            </a:pPr>
            <a:r>
              <a:rPr lang="en-US" sz="2000" dirty="0">
                <a:solidFill>
                  <a:srgbClr val="E5E0DF"/>
                </a:solidFill>
                <a:latin typeface="Overpass" pitchFamily="34" charset="0"/>
                <a:ea typeface="Overpass" pitchFamily="34" charset="-122"/>
                <a:cs typeface="Overpass" pitchFamily="34" charset="-120"/>
              </a:rPr>
              <a:t>The least site for successful rocket launch: CCAFS SLC-40 with only12.5%.</a:t>
            </a:r>
            <a:endParaRPr lang="en-US" sz="2000" dirty="0"/>
          </a:p>
        </p:txBody>
      </p:sp>
      <p:sp>
        <p:nvSpPr>
          <p:cNvPr id="8" name="Rectangle 7">
            <a:extLst>
              <a:ext uri="{FF2B5EF4-FFF2-40B4-BE49-F238E27FC236}">
                <a16:creationId xmlns:a16="http://schemas.microsoft.com/office/drawing/2014/main" id="{9FF47413-BF18-E7A1-F4DA-FB1427CC160B}"/>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196697" y="1671161"/>
            <a:ext cx="5632490"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Introduction</a:t>
            </a:r>
            <a:endParaRPr lang="en-US" sz="4400" dirty="0"/>
          </a:p>
        </p:txBody>
      </p:sp>
      <p:sp>
        <p:nvSpPr>
          <p:cNvPr id="3" name="Shape 1"/>
          <p:cNvSpPr/>
          <p:nvPr/>
        </p:nvSpPr>
        <p:spPr>
          <a:xfrm>
            <a:off x="837724" y="1312188"/>
            <a:ext cx="30480" cy="1421963"/>
          </a:xfrm>
          <a:prstGeom prst="rect">
            <a:avLst/>
          </a:prstGeom>
          <a:solidFill>
            <a:srgbClr val="F20374"/>
          </a:solidFill>
          <a:ln/>
        </p:spPr>
      </p:sp>
      <p:sp>
        <p:nvSpPr>
          <p:cNvPr id="4" name="Text 2"/>
          <p:cNvSpPr/>
          <p:nvPr/>
        </p:nvSpPr>
        <p:spPr>
          <a:xfrm>
            <a:off x="837724" y="3003352"/>
            <a:ext cx="12954952" cy="1915120"/>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Since 1957, the countries around the world are competing to expand beyond Earth, whether through satellites launches or space exploration, these missions require huge amounts of money where a launch of one space rocket costs in average 165 million dollars, a company like Space X changes the equation by reducing this amount of money massively to only 60 million dollars due to its unique and advanced technologies in returning the first stage of rocket structure.</a:t>
            </a:r>
            <a:endParaRPr lang="en-US" sz="1850" dirty="0"/>
          </a:p>
        </p:txBody>
      </p:sp>
      <p:sp>
        <p:nvSpPr>
          <p:cNvPr id="5" name="Text 3"/>
          <p:cNvSpPr/>
          <p:nvPr/>
        </p:nvSpPr>
        <p:spPr>
          <a:xfrm>
            <a:off x="837724" y="5002173"/>
            <a:ext cx="12954952" cy="1915120"/>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As mentioned above one of the key factor of SpaceX's success in the space race is the first stage of rockets return through a safe landing, from this point we will discover together what are the main attributes or variables that control these successful landings, through asking questions about the nature of the launch process , the payload mass of rocket, launch location, rocket orbit, and more by analyzing and visualizing these information through the data science methodology provided by IBM.</a:t>
            </a:r>
            <a:endParaRPr lang="en-US" sz="1850" dirty="0"/>
          </a:p>
        </p:txBody>
      </p:sp>
      <p:sp>
        <p:nvSpPr>
          <p:cNvPr id="6" name="Rectangle 5">
            <a:extLst>
              <a:ext uri="{FF2B5EF4-FFF2-40B4-BE49-F238E27FC236}">
                <a16:creationId xmlns:a16="http://schemas.microsoft.com/office/drawing/2014/main" id="{1AECC623-3F9B-B449-64EF-0A72996CC834}"/>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Text 0"/>
          <p:cNvSpPr/>
          <p:nvPr/>
        </p:nvSpPr>
        <p:spPr>
          <a:xfrm>
            <a:off x="1158716" y="979527"/>
            <a:ext cx="9621322" cy="632460"/>
          </a:xfrm>
          <a:prstGeom prst="rect">
            <a:avLst/>
          </a:prstGeom>
          <a:noFill/>
          <a:ln/>
        </p:spPr>
        <p:txBody>
          <a:bodyPr wrap="none" lIns="0" tIns="0" rIns="0" bIns="0" rtlCol="0" anchor="t"/>
          <a:lstStyle/>
          <a:p>
            <a:pPr marL="0" indent="0" algn="l">
              <a:lnSpc>
                <a:spcPts val="4950"/>
              </a:lnSpc>
              <a:buNone/>
            </a:pPr>
            <a:r>
              <a:rPr lang="en-US" sz="3950" b="1" kern="0" spc="-120" dirty="0">
                <a:solidFill>
                  <a:srgbClr val="FFFFFF"/>
                </a:solidFill>
                <a:latin typeface="Overpass Bold" pitchFamily="34" charset="0"/>
                <a:ea typeface="Overpass Bold" pitchFamily="34" charset="-122"/>
                <a:cs typeface="Overpass Bold" pitchFamily="34" charset="-120"/>
              </a:rPr>
              <a:t>Dashboard: Launch success for KSC LC 39A</a:t>
            </a:r>
            <a:endParaRPr lang="en-US" sz="3950" dirty="0"/>
          </a:p>
        </p:txBody>
      </p:sp>
      <p:sp>
        <p:nvSpPr>
          <p:cNvPr id="3" name="Shape 1"/>
          <p:cNvSpPr/>
          <p:nvPr/>
        </p:nvSpPr>
        <p:spPr>
          <a:xfrm>
            <a:off x="836176" y="656987"/>
            <a:ext cx="30480" cy="1277541"/>
          </a:xfrm>
          <a:prstGeom prst="rect">
            <a:avLst/>
          </a:prstGeom>
          <a:solidFill>
            <a:srgbClr val="F20374"/>
          </a:solidFill>
          <a:ln/>
        </p:spPr>
      </p:sp>
      <p:pic>
        <p:nvPicPr>
          <p:cNvPr id="4" name="Image 0" descr="preencoded.png"/>
          <p:cNvPicPr>
            <a:picLocks noChangeAspect="1"/>
          </p:cNvPicPr>
          <p:nvPr/>
        </p:nvPicPr>
        <p:blipFill>
          <a:blip r:embed="rId3"/>
          <a:stretch>
            <a:fillRect/>
          </a:stretch>
        </p:blipFill>
        <p:spPr>
          <a:xfrm>
            <a:off x="1484114" y="2176343"/>
            <a:ext cx="11662172" cy="3619500"/>
          </a:xfrm>
          <a:prstGeom prst="rect">
            <a:avLst/>
          </a:prstGeom>
        </p:spPr>
      </p:pic>
      <p:sp>
        <p:nvSpPr>
          <p:cNvPr id="5" name="Text 2"/>
          <p:cNvSpPr/>
          <p:nvPr/>
        </p:nvSpPr>
        <p:spPr>
          <a:xfrm>
            <a:off x="836176" y="6118384"/>
            <a:ext cx="5657731" cy="379452"/>
          </a:xfrm>
          <a:prstGeom prst="rect">
            <a:avLst/>
          </a:prstGeom>
          <a:noFill/>
          <a:ln/>
        </p:spPr>
        <p:txBody>
          <a:bodyPr wrap="none" lIns="0" tIns="0" rIns="0" bIns="0" rtlCol="0" anchor="t"/>
          <a:lstStyle/>
          <a:p>
            <a:pPr marL="0" indent="0" algn="l">
              <a:lnSpc>
                <a:spcPts val="2950"/>
              </a:lnSpc>
              <a:buNone/>
            </a:pPr>
            <a:r>
              <a:rPr lang="en-US" sz="2350" b="1" kern="0" spc="-72" dirty="0">
                <a:solidFill>
                  <a:srgbClr val="FFFFFF"/>
                </a:solidFill>
                <a:latin typeface="Overpass Bold" pitchFamily="34" charset="0"/>
                <a:ea typeface="Overpass Bold" pitchFamily="34" charset="-122"/>
                <a:cs typeface="Overpass Bold" pitchFamily="34" charset="-120"/>
              </a:rPr>
              <a:t>Total Success Launches for site KSC LC-39</a:t>
            </a:r>
            <a:endParaRPr lang="en-US" sz="2350" dirty="0"/>
          </a:p>
        </p:txBody>
      </p:sp>
      <p:sp>
        <p:nvSpPr>
          <p:cNvPr id="6" name="Text 3"/>
          <p:cNvSpPr/>
          <p:nvPr/>
        </p:nvSpPr>
        <p:spPr>
          <a:xfrm>
            <a:off x="836176" y="6820376"/>
            <a:ext cx="12958048" cy="343972"/>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E5E0DF"/>
                </a:solidFill>
                <a:latin typeface="Overpass" pitchFamily="34" charset="0"/>
                <a:ea typeface="Overpass" pitchFamily="34" charset="-122"/>
                <a:cs typeface="Overpass" pitchFamily="34" charset="-120"/>
              </a:rPr>
              <a:t>KSC LC-39A with 76.9% successful missions</a:t>
            </a:r>
            <a:endParaRPr lang="en-US" sz="1650" dirty="0"/>
          </a:p>
        </p:txBody>
      </p:sp>
      <p:sp>
        <p:nvSpPr>
          <p:cNvPr id="7" name="Text 4"/>
          <p:cNvSpPr/>
          <p:nvPr/>
        </p:nvSpPr>
        <p:spPr>
          <a:xfrm>
            <a:off x="836176" y="7239595"/>
            <a:ext cx="12958048" cy="343972"/>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E5E0DF"/>
                </a:solidFill>
                <a:latin typeface="Overpass" pitchFamily="34" charset="0"/>
                <a:ea typeface="Overpass" pitchFamily="34" charset="-122"/>
                <a:cs typeface="Overpass" pitchFamily="34" charset="-120"/>
              </a:rPr>
              <a:t>KSC LC-39A with 23.1% Failed missions</a:t>
            </a:r>
            <a:endParaRPr lang="en-US" sz="1650" dirty="0"/>
          </a:p>
        </p:txBody>
      </p:sp>
      <p:sp>
        <p:nvSpPr>
          <p:cNvPr id="8" name="Rectangle 7">
            <a:extLst>
              <a:ext uri="{FF2B5EF4-FFF2-40B4-BE49-F238E27FC236}">
                <a16:creationId xmlns:a16="http://schemas.microsoft.com/office/drawing/2014/main" id="{8DAC3A4E-307D-A7F1-D81F-970C7DC06E3C}"/>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1176099" y="999649"/>
            <a:ext cx="7826692" cy="691872"/>
          </a:xfrm>
          <a:prstGeom prst="rect">
            <a:avLst/>
          </a:prstGeom>
          <a:noFill/>
          <a:ln/>
        </p:spPr>
        <p:txBody>
          <a:bodyPr wrap="none" lIns="0" tIns="0" rIns="0" bIns="0" rtlCol="0" anchor="t"/>
          <a:lstStyle/>
          <a:p>
            <a:pPr marL="0" indent="0" algn="l">
              <a:lnSpc>
                <a:spcPts val="5400"/>
              </a:lnSpc>
              <a:buNone/>
            </a:pPr>
            <a:r>
              <a:rPr lang="en-US" sz="4350" b="1" kern="0" spc="-131" dirty="0">
                <a:solidFill>
                  <a:srgbClr val="FFFFFF"/>
                </a:solidFill>
                <a:latin typeface="Overpass Bold" pitchFamily="34" charset="0"/>
                <a:ea typeface="Overpass Bold" pitchFamily="34" charset="-122"/>
                <a:cs typeface="Overpass Bold" pitchFamily="34" charset="-120"/>
              </a:rPr>
              <a:t>Dashboard: Payload vs Outcome</a:t>
            </a:r>
            <a:endParaRPr lang="en-US" sz="4350" dirty="0"/>
          </a:p>
        </p:txBody>
      </p:sp>
      <p:sp>
        <p:nvSpPr>
          <p:cNvPr id="3" name="Shape 1"/>
          <p:cNvSpPr/>
          <p:nvPr/>
        </p:nvSpPr>
        <p:spPr>
          <a:xfrm>
            <a:off x="823317" y="646867"/>
            <a:ext cx="30480" cy="1397437"/>
          </a:xfrm>
          <a:prstGeom prst="rect">
            <a:avLst/>
          </a:prstGeom>
          <a:solidFill>
            <a:srgbClr val="F20374"/>
          </a:solidFill>
          <a:ln/>
        </p:spPr>
      </p:sp>
      <p:pic>
        <p:nvPicPr>
          <p:cNvPr id="4" name="Image 0" descr="preencoded.png"/>
          <p:cNvPicPr>
            <a:picLocks noChangeAspect="1"/>
          </p:cNvPicPr>
          <p:nvPr/>
        </p:nvPicPr>
        <p:blipFill>
          <a:blip r:embed="rId3"/>
          <a:stretch>
            <a:fillRect/>
          </a:stretch>
        </p:blipFill>
        <p:spPr>
          <a:xfrm>
            <a:off x="823317" y="2308860"/>
            <a:ext cx="12983766" cy="3673316"/>
          </a:xfrm>
          <a:prstGeom prst="rect">
            <a:avLst/>
          </a:prstGeom>
        </p:spPr>
      </p:pic>
      <p:sp>
        <p:nvSpPr>
          <p:cNvPr id="5" name="Text 2"/>
          <p:cNvSpPr/>
          <p:nvPr/>
        </p:nvSpPr>
        <p:spPr>
          <a:xfrm>
            <a:off x="823317" y="6246733"/>
            <a:ext cx="12983766" cy="1411605"/>
          </a:xfrm>
          <a:prstGeom prst="rect">
            <a:avLst/>
          </a:prstGeom>
          <a:noFill/>
          <a:ln/>
        </p:spPr>
        <p:txBody>
          <a:bodyPr wrap="square" lIns="0" tIns="0" rIns="0" bIns="0" rtlCol="0" anchor="t"/>
          <a:lstStyle/>
          <a:p>
            <a:pPr marL="0" indent="0" algn="l">
              <a:lnSpc>
                <a:spcPts val="3700"/>
              </a:lnSpc>
              <a:buNone/>
            </a:pPr>
            <a:r>
              <a:rPr lang="en-US" sz="2300" dirty="0">
                <a:solidFill>
                  <a:srgbClr val="E5E0DF"/>
                </a:solidFill>
                <a:latin typeface="Overpass" pitchFamily="34" charset="0"/>
                <a:ea typeface="Overpass" pitchFamily="34" charset="-122"/>
                <a:cs typeface="Overpass" pitchFamily="34" charset="-120"/>
              </a:rPr>
              <a:t>This interactive scatter plot shows the launch outcome based on the relationship between the payload mass and the final outcomes as we can infer that the success rate per booster version for example, the payload mass &lt; 4000 kg more likely to be successful.</a:t>
            </a:r>
            <a:endParaRPr lang="en-US" sz="2300" dirty="0"/>
          </a:p>
        </p:txBody>
      </p:sp>
      <p:sp>
        <p:nvSpPr>
          <p:cNvPr id="6" name="Rectangle 5">
            <a:extLst>
              <a:ext uri="{FF2B5EF4-FFF2-40B4-BE49-F238E27FC236}">
                <a16:creationId xmlns:a16="http://schemas.microsoft.com/office/drawing/2014/main" id="{218A4835-BDFD-3E92-2F1B-D20DED6E188D}"/>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Text 0"/>
          <p:cNvSpPr/>
          <p:nvPr/>
        </p:nvSpPr>
        <p:spPr>
          <a:xfrm>
            <a:off x="1196697" y="3629025"/>
            <a:ext cx="7772757" cy="971550"/>
          </a:xfrm>
          <a:prstGeom prst="rect">
            <a:avLst/>
          </a:prstGeom>
          <a:noFill/>
          <a:ln/>
        </p:spPr>
        <p:txBody>
          <a:bodyPr wrap="none" lIns="0" tIns="0" rIns="0" bIns="0" rtlCol="0" anchor="t"/>
          <a:lstStyle/>
          <a:p>
            <a:pPr marL="0" indent="0" algn="l">
              <a:lnSpc>
                <a:spcPts val="7650"/>
              </a:lnSpc>
              <a:buNone/>
            </a:pPr>
            <a:r>
              <a:rPr lang="en-US" sz="6100" b="1" kern="0" spc="-184" dirty="0">
                <a:solidFill>
                  <a:srgbClr val="FFFFFF"/>
                </a:solidFill>
                <a:latin typeface="Overpass Bold" pitchFamily="34" charset="0"/>
                <a:ea typeface="Overpass Bold" pitchFamily="34" charset="-122"/>
                <a:cs typeface="Overpass Bold" pitchFamily="34" charset="-120"/>
              </a:rPr>
              <a:t>Predictive Analysis</a:t>
            </a:r>
            <a:endParaRPr lang="en-US" sz="6100" dirty="0"/>
          </a:p>
        </p:txBody>
      </p:sp>
      <p:sp>
        <p:nvSpPr>
          <p:cNvPr id="3" name="Shape 1"/>
          <p:cNvSpPr/>
          <p:nvPr/>
        </p:nvSpPr>
        <p:spPr>
          <a:xfrm>
            <a:off x="837724" y="3270052"/>
            <a:ext cx="30480" cy="1689497"/>
          </a:xfrm>
          <a:prstGeom prst="rect">
            <a:avLst/>
          </a:prstGeom>
          <a:solidFill>
            <a:srgbClr val="F20374"/>
          </a:solidFill>
          <a:ln/>
        </p:spPr>
      </p:sp>
      <p:sp>
        <p:nvSpPr>
          <p:cNvPr id="4" name="Rectangle 3">
            <a:extLst>
              <a:ext uri="{FF2B5EF4-FFF2-40B4-BE49-F238E27FC236}">
                <a16:creationId xmlns:a16="http://schemas.microsoft.com/office/drawing/2014/main" id="{93EEF3F9-87BF-58B3-9515-FEFF11206247}"/>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Text 0"/>
          <p:cNvSpPr/>
          <p:nvPr/>
        </p:nvSpPr>
        <p:spPr>
          <a:xfrm>
            <a:off x="1089065" y="1033701"/>
            <a:ext cx="4039791" cy="492681"/>
          </a:xfrm>
          <a:prstGeom prst="rect">
            <a:avLst/>
          </a:prstGeom>
          <a:noFill/>
          <a:ln/>
        </p:spPr>
        <p:txBody>
          <a:bodyPr wrap="none" lIns="0" tIns="0" rIns="0" bIns="0" rtlCol="0" anchor="t"/>
          <a:lstStyle/>
          <a:p>
            <a:pPr marL="0" indent="0" algn="l">
              <a:lnSpc>
                <a:spcPts val="3850"/>
              </a:lnSpc>
              <a:buNone/>
            </a:pPr>
            <a:r>
              <a:rPr lang="en-US" sz="3100" b="1" kern="0" spc="-93" dirty="0">
                <a:solidFill>
                  <a:srgbClr val="FFFFFF"/>
                </a:solidFill>
                <a:latin typeface="Overpass Bold" pitchFamily="34" charset="0"/>
                <a:ea typeface="Overpass Bold" pitchFamily="34" charset="-122"/>
                <a:cs typeface="Overpass Bold" pitchFamily="34" charset="-120"/>
              </a:rPr>
              <a:t>Classification Accuracy</a:t>
            </a:r>
            <a:endParaRPr lang="en-US" sz="3100" dirty="0"/>
          </a:p>
        </p:txBody>
      </p:sp>
      <p:sp>
        <p:nvSpPr>
          <p:cNvPr id="3" name="Shape 1"/>
          <p:cNvSpPr/>
          <p:nvPr/>
        </p:nvSpPr>
        <p:spPr>
          <a:xfrm>
            <a:off x="837724" y="782360"/>
            <a:ext cx="22860" cy="995363"/>
          </a:xfrm>
          <a:prstGeom prst="rect">
            <a:avLst/>
          </a:prstGeom>
          <a:solidFill>
            <a:srgbClr val="F20374"/>
          </a:solidFill>
          <a:ln/>
        </p:spPr>
      </p:sp>
      <p:pic>
        <p:nvPicPr>
          <p:cNvPr id="4" name="Image 0" descr="preencoded.png"/>
          <p:cNvPicPr>
            <a:picLocks noChangeAspect="1"/>
          </p:cNvPicPr>
          <p:nvPr/>
        </p:nvPicPr>
        <p:blipFill>
          <a:blip r:embed="rId3"/>
          <a:stretch>
            <a:fillRect/>
          </a:stretch>
        </p:blipFill>
        <p:spPr>
          <a:xfrm>
            <a:off x="3511153" y="1966198"/>
            <a:ext cx="7607975" cy="4433888"/>
          </a:xfrm>
          <a:prstGeom prst="rect">
            <a:avLst/>
          </a:prstGeom>
        </p:spPr>
      </p:pic>
      <p:sp>
        <p:nvSpPr>
          <p:cNvPr id="5" name="Text 2"/>
          <p:cNvSpPr/>
          <p:nvPr/>
        </p:nvSpPr>
        <p:spPr>
          <a:xfrm>
            <a:off x="837724" y="6588562"/>
            <a:ext cx="12954952" cy="335042"/>
          </a:xfrm>
          <a:prstGeom prst="rect">
            <a:avLst/>
          </a:prstGeom>
          <a:noFill/>
          <a:ln/>
        </p:spPr>
        <p:txBody>
          <a:bodyPr wrap="none" lIns="0" tIns="0" rIns="0" bIns="0" rtlCol="0" anchor="t"/>
          <a:lstStyle/>
          <a:p>
            <a:pPr marL="0" indent="0" algn="l">
              <a:lnSpc>
                <a:spcPts val="2600"/>
              </a:lnSpc>
              <a:buNone/>
            </a:pPr>
            <a:r>
              <a:rPr lang="en-US" sz="1600" dirty="0">
                <a:solidFill>
                  <a:srgbClr val="E5E0DF"/>
                </a:solidFill>
                <a:latin typeface="Overpass" pitchFamily="34" charset="0"/>
                <a:ea typeface="Overpass" pitchFamily="34" charset="-122"/>
                <a:cs typeface="Overpass" pitchFamily="34" charset="-120"/>
              </a:rPr>
              <a:t>Logistic Regression , SVM and KNN has the same performance where the Jaccard Score is same : 0.8</a:t>
            </a:r>
            <a:endParaRPr lang="en-US" sz="1600" dirty="0"/>
          </a:p>
        </p:txBody>
      </p:sp>
      <p:sp>
        <p:nvSpPr>
          <p:cNvPr id="6" name="Text 3"/>
          <p:cNvSpPr/>
          <p:nvPr/>
        </p:nvSpPr>
        <p:spPr>
          <a:xfrm>
            <a:off x="837724" y="7112079"/>
            <a:ext cx="12954952" cy="335042"/>
          </a:xfrm>
          <a:prstGeom prst="rect">
            <a:avLst/>
          </a:prstGeom>
          <a:noFill/>
          <a:ln/>
        </p:spPr>
        <p:txBody>
          <a:bodyPr wrap="none" lIns="0" tIns="0" rIns="0" bIns="0" rtlCol="0" anchor="t"/>
          <a:lstStyle/>
          <a:p>
            <a:pPr marL="0" indent="0" algn="l">
              <a:lnSpc>
                <a:spcPts val="2600"/>
              </a:lnSpc>
              <a:buNone/>
            </a:pPr>
            <a:r>
              <a:rPr lang="en-US" sz="1600" dirty="0">
                <a:solidFill>
                  <a:srgbClr val="E5E0DF"/>
                </a:solidFill>
                <a:latin typeface="Overpass" pitchFamily="34" charset="0"/>
                <a:ea typeface="Overpass" pitchFamily="34" charset="-122"/>
                <a:cs typeface="Overpass" pitchFamily="34" charset="-120"/>
              </a:rPr>
              <a:t>Where Decision Tree has the worst performance compared to other models.</a:t>
            </a:r>
            <a:endParaRPr lang="en-US" sz="1600" dirty="0"/>
          </a:p>
        </p:txBody>
      </p:sp>
      <p:sp>
        <p:nvSpPr>
          <p:cNvPr id="7" name="Rectangle 6">
            <a:extLst>
              <a:ext uri="{FF2B5EF4-FFF2-40B4-BE49-F238E27FC236}">
                <a16:creationId xmlns:a16="http://schemas.microsoft.com/office/drawing/2014/main" id="{5A51E793-E73E-0072-6DDE-247C14207100}"/>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7724" y="936546"/>
            <a:ext cx="4391025" cy="3332678"/>
          </a:xfrm>
          <a:prstGeom prst="rect">
            <a:avLst/>
          </a:prstGeom>
        </p:spPr>
      </p:pic>
      <p:sp>
        <p:nvSpPr>
          <p:cNvPr id="3" name="Text 0"/>
          <p:cNvSpPr/>
          <p:nvPr/>
        </p:nvSpPr>
        <p:spPr>
          <a:xfrm>
            <a:off x="837724" y="4457700"/>
            <a:ext cx="6273046" cy="268010"/>
          </a:xfrm>
          <a:prstGeom prst="rect">
            <a:avLst/>
          </a:prstGeom>
          <a:noFill/>
          <a:ln/>
        </p:spPr>
        <p:txBody>
          <a:bodyPr wrap="none" lIns="0" tIns="0" rIns="0" bIns="0" rtlCol="0" anchor="t"/>
          <a:lstStyle/>
          <a:p>
            <a:pPr marL="0" indent="0" algn="l">
              <a:lnSpc>
                <a:spcPts val="2100"/>
              </a:lnSpc>
              <a:buNone/>
            </a:pPr>
            <a:endParaRPr lang="en-US" sz="1300" dirty="0"/>
          </a:p>
        </p:txBody>
      </p:sp>
      <p:pic>
        <p:nvPicPr>
          <p:cNvPr id="4" name="Image 1" descr="preencoded.png"/>
          <p:cNvPicPr>
            <a:picLocks noChangeAspect="1"/>
          </p:cNvPicPr>
          <p:nvPr/>
        </p:nvPicPr>
        <p:blipFill>
          <a:blip r:embed="rId4"/>
          <a:stretch>
            <a:fillRect/>
          </a:stretch>
        </p:blipFill>
        <p:spPr>
          <a:xfrm>
            <a:off x="7527250" y="936546"/>
            <a:ext cx="4185166" cy="3675936"/>
          </a:xfrm>
          <a:prstGeom prst="rect">
            <a:avLst/>
          </a:prstGeom>
        </p:spPr>
      </p:pic>
      <p:sp>
        <p:nvSpPr>
          <p:cNvPr id="5" name="Text 1"/>
          <p:cNvSpPr/>
          <p:nvPr/>
        </p:nvSpPr>
        <p:spPr>
          <a:xfrm>
            <a:off x="7527250" y="4800957"/>
            <a:ext cx="6273046" cy="268010"/>
          </a:xfrm>
          <a:prstGeom prst="rect">
            <a:avLst/>
          </a:prstGeom>
          <a:noFill/>
          <a:ln/>
        </p:spPr>
        <p:txBody>
          <a:bodyPr wrap="none" lIns="0" tIns="0" rIns="0" bIns="0" rtlCol="0" anchor="t"/>
          <a:lstStyle/>
          <a:p>
            <a:pPr marL="0" indent="0" algn="l">
              <a:lnSpc>
                <a:spcPts val="2100"/>
              </a:lnSpc>
              <a:buNone/>
            </a:pPr>
            <a:endParaRPr lang="en-US" sz="1300" dirty="0"/>
          </a:p>
        </p:txBody>
      </p:sp>
      <p:sp>
        <p:nvSpPr>
          <p:cNvPr id="6" name="Text 2"/>
          <p:cNvSpPr/>
          <p:nvPr/>
        </p:nvSpPr>
        <p:spPr>
          <a:xfrm>
            <a:off x="837724" y="5471041"/>
            <a:ext cx="3154085" cy="394216"/>
          </a:xfrm>
          <a:prstGeom prst="rect">
            <a:avLst/>
          </a:prstGeom>
          <a:noFill/>
          <a:ln/>
        </p:spPr>
        <p:txBody>
          <a:bodyPr wrap="none" lIns="0" tIns="0" rIns="0" bIns="0" rtlCol="0" anchor="t"/>
          <a:lstStyle/>
          <a:p>
            <a:pPr marL="0" indent="0" algn="l">
              <a:lnSpc>
                <a:spcPts val="3100"/>
              </a:lnSpc>
              <a:buNone/>
            </a:pPr>
            <a:r>
              <a:rPr lang="en-US" sz="2450" b="1" kern="0" spc="-75" dirty="0">
                <a:solidFill>
                  <a:srgbClr val="FFFFFF"/>
                </a:solidFill>
                <a:latin typeface="Overpass Bold" pitchFamily="34" charset="0"/>
                <a:ea typeface="Overpass Bold" pitchFamily="34" charset="-122"/>
                <a:cs typeface="Overpass Bold" pitchFamily="34" charset="-120"/>
              </a:rPr>
              <a:t>Confusion Matrix</a:t>
            </a:r>
            <a:endParaRPr lang="en-US" sz="2450" dirty="0"/>
          </a:p>
        </p:txBody>
      </p:sp>
      <p:sp>
        <p:nvSpPr>
          <p:cNvPr id="7" name="Text 3"/>
          <p:cNvSpPr/>
          <p:nvPr/>
        </p:nvSpPr>
        <p:spPr>
          <a:xfrm>
            <a:off x="837724" y="6267331"/>
            <a:ext cx="6273046" cy="268010"/>
          </a:xfrm>
          <a:prstGeom prst="rect">
            <a:avLst/>
          </a:prstGeom>
          <a:noFill/>
          <a:ln/>
        </p:spPr>
        <p:txBody>
          <a:bodyPr wrap="none" lIns="0" tIns="0" rIns="0" bIns="0" rtlCol="0" anchor="t"/>
          <a:lstStyle/>
          <a:p>
            <a:pPr marL="0" indent="0" algn="l">
              <a:lnSpc>
                <a:spcPts val="2100"/>
              </a:lnSpc>
              <a:buNone/>
            </a:pPr>
            <a:r>
              <a:rPr lang="en-US" sz="1300" b="1" dirty="0">
                <a:solidFill>
                  <a:srgbClr val="E5E0DF"/>
                </a:solidFill>
                <a:latin typeface="Overpass" pitchFamily="34" charset="0"/>
                <a:ea typeface="Overpass" pitchFamily="34" charset="-122"/>
                <a:cs typeface="Overpass" pitchFamily="34" charset="-120"/>
              </a:rPr>
              <a:t>Logistic Regression , SVM and KNN have the same confusion matrix and results :</a:t>
            </a:r>
            <a:endParaRPr lang="en-US" sz="1300" dirty="0"/>
          </a:p>
        </p:txBody>
      </p:sp>
      <p:sp>
        <p:nvSpPr>
          <p:cNvPr id="8" name="Text 4"/>
          <p:cNvSpPr/>
          <p:nvPr/>
        </p:nvSpPr>
        <p:spPr>
          <a:xfrm>
            <a:off x="7527250" y="6175177"/>
            <a:ext cx="6273046" cy="268010"/>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E5E0DF"/>
                </a:solidFill>
                <a:latin typeface="Overpass" pitchFamily="34" charset="0"/>
                <a:ea typeface="Overpass" pitchFamily="34" charset="-122"/>
                <a:cs typeface="Overpass" pitchFamily="34" charset="-120"/>
              </a:rPr>
              <a:t>True Positive = 12</a:t>
            </a:r>
            <a:endParaRPr lang="en-US" sz="1300" dirty="0"/>
          </a:p>
        </p:txBody>
      </p:sp>
      <p:sp>
        <p:nvSpPr>
          <p:cNvPr id="9" name="Text 5"/>
          <p:cNvSpPr/>
          <p:nvPr/>
        </p:nvSpPr>
        <p:spPr>
          <a:xfrm>
            <a:off x="7527250" y="6501765"/>
            <a:ext cx="6273046" cy="268010"/>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E5E0DF"/>
                </a:solidFill>
                <a:latin typeface="Overpass" pitchFamily="34" charset="0"/>
                <a:ea typeface="Overpass" pitchFamily="34" charset="-122"/>
                <a:cs typeface="Overpass" pitchFamily="34" charset="-120"/>
              </a:rPr>
              <a:t>False Positive = 0</a:t>
            </a:r>
            <a:endParaRPr lang="en-US" sz="1300" dirty="0"/>
          </a:p>
        </p:txBody>
      </p:sp>
      <p:sp>
        <p:nvSpPr>
          <p:cNvPr id="10" name="Text 6"/>
          <p:cNvSpPr/>
          <p:nvPr/>
        </p:nvSpPr>
        <p:spPr>
          <a:xfrm>
            <a:off x="7527250" y="6828353"/>
            <a:ext cx="6273046" cy="268010"/>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E5E0DF"/>
                </a:solidFill>
                <a:latin typeface="Overpass" pitchFamily="34" charset="0"/>
                <a:ea typeface="Overpass" pitchFamily="34" charset="-122"/>
                <a:cs typeface="Overpass" pitchFamily="34" charset="-120"/>
              </a:rPr>
              <a:t>True Negative = 3</a:t>
            </a:r>
            <a:endParaRPr lang="en-US" sz="1300" dirty="0"/>
          </a:p>
        </p:txBody>
      </p:sp>
      <p:sp>
        <p:nvSpPr>
          <p:cNvPr id="11" name="Text 7"/>
          <p:cNvSpPr/>
          <p:nvPr/>
        </p:nvSpPr>
        <p:spPr>
          <a:xfrm>
            <a:off x="7527250" y="7154942"/>
            <a:ext cx="6273046" cy="268010"/>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E5E0DF"/>
                </a:solidFill>
                <a:latin typeface="Overpass" pitchFamily="34" charset="0"/>
                <a:ea typeface="Overpass" pitchFamily="34" charset="-122"/>
                <a:cs typeface="Overpass" pitchFamily="34" charset="-120"/>
              </a:rPr>
              <a:t>False Negative = 3</a:t>
            </a:r>
            <a:endParaRPr lang="en-US" sz="1300" dirty="0"/>
          </a:p>
        </p:txBody>
      </p:sp>
      <p:sp>
        <p:nvSpPr>
          <p:cNvPr id="12" name="Rectangle 11">
            <a:extLst>
              <a:ext uri="{FF2B5EF4-FFF2-40B4-BE49-F238E27FC236}">
                <a16:creationId xmlns:a16="http://schemas.microsoft.com/office/drawing/2014/main" id="{43D503DE-79A4-A523-1C76-2561BE908AB7}"/>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Text 0"/>
          <p:cNvSpPr/>
          <p:nvPr/>
        </p:nvSpPr>
        <p:spPr>
          <a:xfrm>
            <a:off x="1196697" y="1904524"/>
            <a:ext cx="5632490"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Conclusion</a:t>
            </a:r>
            <a:endParaRPr lang="en-US" sz="4400" dirty="0"/>
          </a:p>
        </p:txBody>
      </p:sp>
      <p:sp>
        <p:nvSpPr>
          <p:cNvPr id="3" name="Shape 1"/>
          <p:cNvSpPr/>
          <p:nvPr/>
        </p:nvSpPr>
        <p:spPr>
          <a:xfrm>
            <a:off x="837724" y="1545550"/>
            <a:ext cx="30480" cy="1421963"/>
          </a:xfrm>
          <a:prstGeom prst="rect">
            <a:avLst/>
          </a:prstGeom>
          <a:solidFill>
            <a:srgbClr val="F20374"/>
          </a:solidFill>
          <a:ln/>
        </p:spPr>
      </p:sp>
      <p:pic>
        <p:nvPicPr>
          <p:cNvPr id="4" name="Image 0" descr="preencoded.png"/>
          <p:cNvPicPr>
            <a:picLocks noChangeAspect="1"/>
          </p:cNvPicPr>
          <p:nvPr/>
        </p:nvPicPr>
        <p:blipFill>
          <a:blip r:embed="rId3"/>
          <a:stretch>
            <a:fillRect/>
          </a:stretch>
        </p:blipFill>
        <p:spPr>
          <a:xfrm>
            <a:off x="837724" y="3236714"/>
            <a:ext cx="12954952" cy="2795111"/>
          </a:xfrm>
          <a:prstGeom prst="rect">
            <a:avLst/>
          </a:prstGeom>
        </p:spPr>
      </p:pic>
      <p:sp>
        <p:nvSpPr>
          <p:cNvPr id="5" name="Text 2"/>
          <p:cNvSpPr/>
          <p:nvPr/>
        </p:nvSpPr>
        <p:spPr>
          <a:xfrm>
            <a:off x="837724" y="6301026"/>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6" name="Rectangle 5">
            <a:extLst>
              <a:ext uri="{FF2B5EF4-FFF2-40B4-BE49-F238E27FC236}">
                <a16:creationId xmlns:a16="http://schemas.microsoft.com/office/drawing/2014/main" id="{50D1C4EA-0048-42B5-E285-BEC43CCD222C}"/>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2" name="Text 0"/>
          <p:cNvSpPr/>
          <p:nvPr/>
        </p:nvSpPr>
        <p:spPr>
          <a:xfrm>
            <a:off x="1196697" y="2969895"/>
            <a:ext cx="5632490"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Appendix</a:t>
            </a:r>
            <a:endParaRPr lang="en-US" sz="4400" dirty="0"/>
          </a:p>
        </p:txBody>
      </p:sp>
      <p:sp>
        <p:nvSpPr>
          <p:cNvPr id="3" name="Shape 1"/>
          <p:cNvSpPr/>
          <p:nvPr/>
        </p:nvSpPr>
        <p:spPr>
          <a:xfrm>
            <a:off x="837724" y="2610922"/>
            <a:ext cx="30480" cy="1421963"/>
          </a:xfrm>
          <a:prstGeom prst="rect">
            <a:avLst/>
          </a:prstGeom>
          <a:solidFill>
            <a:srgbClr val="F20374"/>
          </a:solidFill>
          <a:ln/>
        </p:spPr>
      </p:sp>
      <p:sp>
        <p:nvSpPr>
          <p:cNvPr id="4" name="Text 2"/>
          <p:cNvSpPr/>
          <p:nvPr/>
        </p:nvSpPr>
        <p:spPr>
          <a:xfrm>
            <a:off x="837724" y="4302085"/>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SpaceX API URL "</a:t>
            </a:r>
            <a:r>
              <a:rPr lang="en-US" sz="1850" dirty="0">
                <a:solidFill>
                  <a:srgbClr val="9C1052"/>
                </a:solidFill>
                <a:latin typeface="Overpass" pitchFamily="34" charset="0"/>
                <a:ea typeface="Overpass" pitchFamily="34" charset="-122"/>
                <a:cs typeface="Overpass" pitchFamily="34" charset="-120"/>
                <a:hlinkClick r:id="rId3">
                  <a:extLst>
                    <a:ext uri="{A12FA001-AC4F-418D-AE19-62706E023703}">
                      <ahyp:hlinkClr xmlns:ahyp="http://schemas.microsoft.com/office/drawing/2018/hyperlinkcolor" val="tx"/>
                    </a:ext>
                  </a:extLst>
                </a:hlinkClick>
              </a:rPr>
              <a:t>Click Here</a:t>
            </a:r>
            <a:r>
              <a:rPr lang="en-US" sz="1850" dirty="0">
                <a:solidFill>
                  <a:srgbClr val="E5E0DF"/>
                </a:solidFill>
                <a:latin typeface="Overpass" pitchFamily="34" charset="0"/>
                <a:ea typeface="Overpass" pitchFamily="34" charset="-122"/>
                <a:cs typeface="Overpass" pitchFamily="34" charset="-120"/>
              </a:rPr>
              <a:t>"</a:t>
            </a:r>
            <a:endParaRPr lang="en-US" sz="1850" dirty="0"/>
          </a:p>
        </p:txBody>
      </p:sp>
      <p:sp>
        <p:nvSpPr>
          <p:cNvPr id="5" name="Text 3"/>
          <p:cNvSpPr/>
          <p:nvPr/>
        </p:nvSpPr>
        <p:spPr>
          <a:xfrm>
            <a:off x="837724" y="4768810"/>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SpaceX Static Wikipedia URL "</a:t>
            </a:r>
            <a:r>
              <a:rPr lang="en-US" sz="1850" u="sng" dirty="0">
                <a:solidFill>
                  <a:srgbClr val="F20374"/>
                </a:solidFill>
                <a:latin typeface="Overpass" pitchFamily="34" charset="0"/>
                <a:ea typeface="Overpass" pitchFamily="34" charset="-122"/>
                <a:cs typeface="Overpass" pitchFamily="34" charset="-120"/>
                <a:hlinkClick r:id="rId4">
                  <a:extLst>
                    <a:ext uri="{A12FA001-AC4F-418D-AE19-62706E023703}">
                      <ahyp:hlinkClr xmlns:ahyp="http://schemas.microsoft.com/office/drawing/2018/hyperlinkcolor" val="tx"/>
                    </a:ext>
                  </a:extLst>
                </a:hlinkClick>
              </a:rPr>
              <a:t>Click Here</a:t>
            </a:r>
            <a:r>
              <a:rPr lang="en-US" sz="1850" dirty="0">
                <a:solidFill>
                  <a:srgbClr val="E5E0DF"/>
                </a:solidFill>
                <a:latin typeface="Overpass" pitchFamily="34" charset="0"/>
                <a:ea typeface="Overpass" pitchFamily="34" charset="-122"/>
                <a:cs typeface="Overpass" pitchFamily="34" charset="-120"/>
              </a:rPr>
              <a:t>"</a:t>
            </a:r>
            <a:endParaRPr lang="en-US" sz="1850" dirty="0"/>
          </a:p>
        </p:txBody>
      </p:sp>
      <p:sp>
        <p:nvSpPr>
          <p:cNvPr id="6" name="Text 4"/>
          <p:cNvSpPr/>
          <p:nvPr/>
        </p:nvSpPr>
        <p:spPr>
          <a:xfrm>
            <a:off x="837724" y="5235535"/>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SpaceX data used in ML training "</a:t>
            </a:r>
            <a:r>
              <a:rPr lang="en-US" sz="1850" u="sng" dirty="0">
                <a:solidFill>
                  <a:srgbClr val="F20374"/>
                </a:solidFill>
                <a:latin typeface="Overpass" pitchFamily="34" charset="0"/>
                <a:ea typeface="Overpass" pitchFamily="34" charset="-122"/>
                <a:cs typeface="Overpass" pitchFamily="34" charset="-120"/>
                <a:hlinkClick r:id="rId5">
                  <a:extLst>
                    <a:ext uri="{A12FA001-AC4F-418D-AE19-62706E023703}">
                      <ahyp:hlinkClr xmlns:ahyp="http://schemas.microsoft.com/office/drawing/2018/hyperlinkcolor" val="tx"/>
                    </a:ext>
                  </a:extLst>
                </a:hlinkClick>
              </a:rPr>
              <a:t>Click Here</a:t>
            </a:r>
            <a:r>
              <a:rPr lang="en-US" sz="1850" dirty="0">
                <a:solidFill>
                  <a:srgbClr val="E5E0DF"/>
                </a:solidFill>
                <a:latin typeface="Overpass" pitchFamily="34" charset="0"/>
                <a:ea typeface="Overpass" pitchFamily="34" charset="-122"/>
                <a:cs typeface="Overpass" pitchFamily="34" charset="-120"/>
              </a:rPr>
              <a:t>"</a:t>
            </a:r>
            <a:endParaRPr lang="en-US" sz="1850" dirty="0"/>
          </a:p>
        </p:txBody>
      </p:sp>
      <p:sp>
        <p:nvSpPr>
          <p:cNvPr id="7" name="Rectangle 6">
            <a:extLst>
              <a:ext uri="{FF2B5EF4-FFF2-40B4-BE49-F238E27FC236}">
                <a16:creationId xmlns:a16="http://schemas.microsoft.com/office/drawing/2014/main" id="{285A804B-AE4E-A84E-295E-972B1F39188D}"/>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nvSpPr>
        <p:spPr>
          <a:xfrm>
            <a:off x="1196697" y="3629025"/>
            <a:ext cx="7772757" cy="971550"/>
          </a:xfrm>
          <a:prstGeom prst="rect">
            <a:avLst/>
          </a:prstGeom>
          <a:noFill/>
          <a:ln/>
        </p:spPr>
        <p:txBody>
          <a:bodyPr wrap="none" lIns="0" tIns="0" rIns="0" bIns="0" rtlCol="0" anchor="t"/>
          <a:lstStyle/>
          <a:p>
            <a:pPr marL="0" indent="0" algn="l">
              <a:lnSpc>
                <a:spcPts val="7650"/>
              </a:lnSpc>
              <a:buNone/>
            </a:pPr>
            <a:r>
              <a:rPr lang="en-US" sz="6100" b="1" kern="0" spc="-184" dirty="0">
                <a:solidFill>
                  <a:srgbClr val="FFFFFF"/>
                </a:solidFill>
                <a:latin typeface="Overpass Bold" pitchFamily="34" charset="0"/>
                <a:ea typeface="Overpass Bold" pitchFamily="34" charset="-122"/>
                <a:cs typeface="Overpass Bold" pitchFamily="34" charset="-120"/>
              </a:rPr>
              <a:t>Thank you !</a:t>
            </a:r>
            <a:endParaRPr lang="en-US" sz="6100" dirty="0"/>
          </a:p>
        </p:txBody>
      </p:sp>
      <p:sp>
        <p:nvSpPr>
          <p:cNvPr id="3" name="Shape 1"/>
          <p:cNvSpPr/>
          <p:nvPr/>
        </p:nvSpPr>
        <p:spPr>
          <a:xfrm>
            <a:off x="837724" y="3270052"/>
            <a:ext cx="30480" cy="1689497"/>
          </a:xfrm>
          <a:prstGeom prst="rect">
            <a:avLst/>
          </a:prstGeom>
          <a:solidFill>
            <a:srgbClr val="F20374"/>
          </a:solidFill>
          <a:ln/>
        </p:spPr>
      </p:sp>
      <p:sp>
        <p:nvSpPr>
          <p:cNvPr id="4" name="Rectangle 3">
            <a:extLst>
              <a:ext uri="{FF2B5EF4-FFF2-40B4-BE49-F238E27FC236}">
                <a16:creationId xmlns:a16="http://schemas.microsoft.com/office/drawing/2014/main" id="{A6C88D26-A60C-A874-9E85-728865097CF0}"/>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CD6A7E33-5BBB-262F-47DC-B2DDDBE4F4CA}"/>
              </a:ext>
            </a:extLst>
          </p:cNvPr>
          <p:cNvPicPr>
            <a:picLocks noChangeAspect="1"/>
          </p:cNvPicPr>
          <p:nvPr/>
        </p:nvPicPr>
        <p:blipFill>
          <a:blip r:embed="rId3"/>
          <a:stretch>
            <a:fillRect/>
          </a:stretch>
        </p:blipFill>
        <p:spPr>
          <a:xfrm>
            <a:off x="6705515" y="1866041"/>
            <a:ext cx="5469068" cy="546906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196697" y="3629025"/>
            <a:ext cx="7772757" cy="971550"/>
          </a:xfrm>
          <a:prstGeom prst="rect">
            <a:avLst/>
          </a:prstGeom>
          <a:noFill/>
          <a:ln/>
        </p:spPr>
        <p:txBody>
          <a:bodyPr wrap="none" lIns="0" tIns="0" rIns="0" bIns="0" rtlCol="0" anchor="t"/>
          <a:lstStyle/>
          <a:p>
            <a:pPr marL="0" indent="0" algn="l">
              <a:lnSpc>
                <a:spcPts val="7650"/>
              </a:lnSpc>
              <a:buNone/>
            </a:pPr>
            <a:r>
              <a:rPr lang="en-US" sz="6100" b="1" kern="0" spc="-184" dirty="0">
                <a:solidFill>
                  <a:srgbClr val="FFFFFF"/>
                </a:solidFill>
                <a:latin typeface="Overpass Bold" pitchFamily="34" charset="0"/>
                <a:ea typeface="Overpass Bold" pitchFamily="34" charset="-122"/>
                <a:cs typeface="Overpass Bold" pitchFamily="34" charset="-120"/>
              </a:rPr>
              <a:t>Methodology</a:t>
            </a:r>
            <a:endParaRPr lang="en-US" sz="6100" dirty="0"/>
          </a:p>
        </p:txBody>
      </p:sp>
      <p:sp>
        <p:nvSpPr>
          <p:cNvPr id="3" name="Shape 1"/>
          <p:cNvSpPr/>
          <p:nvPr/>
        </p:nvSpPr>
        <p:spPr>
          <a:xfrm>
            <a:off x="837724" y="3270052"/>
            <a:ext cx="30480" cy="1689497"/>
          </a:xfrm>
          <a:prstGeom prst="rect">
            <a:avLst/>
          </a:prstGeom>
          <a:solidFill>
            <a:srgbClr val="F20374"/>
          </a:solidFill>
          <a:ln/>
        </p:spPr>
      </p:sp>
      <p:sp>
        <p:nvSpPr>
          <p:cNvPr id="4" name="Rectangle 3">
            <a:extLst>
              <a:ext uri="{FF2B5EF4-FFF2-40B4-BE49-F238E27FC236}">
                <a16:creationId xmlns:a16="http://schemas.microsoft.com/office/drawing/2014/main" id="{A00B756B-5285-D6D1-C62F-76866D0ECDBE}"/>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4370" y="529828"/>
            <a:ext cx="2947154" cy="368260"/>
          </a:xfrm>
          <a:prstGeom prst="rect">
            <a:avLst/>
          </a:prstGeom>
          <a:noFill/>
          <a:ln/>
        </p:spPr>
        <p:txBody>
          <a:bodyPr wrap="none" lIns="0" tIns="0" rIns="0" bIns="0" rtlCol="0" anchor="t"/>
          <a:lstStyle/>
          <a:p>
            <a:pPr marL="0" indent="0" algn="l">
              <a:lnSpc>
                <a:spcPts val="2900"/>
              </a:lnSpc>
              <a:buNone/>
            </a:pPr>
            <a:r>
              <a:rPr lang="en-US" sz="2300" b="1" kern="0" spc="-70" dirty="0">
                <a:solidFill>
                  <a:srgbClr val="FFFFFF"/>
                </a:solidFill>
                <a:latin typeface="Overpass Bold" pitchFamily="34" charset="0"/>
                <a:ea typeface="Overpass Bold" pitchFamily="34" charset="-122"/>
                <a:cs typeface="Overpass Bold" pitchFamily="34" charset="-120"/>
              </a:rPr>
              <a:t>Methodology</a:t>
            </a:r>
            <a:endParaRPr lang="en-US" sz="2300" dirty="0"/>
          </a:p>
        </p:txBody>
      </p:sp>
      <p:pic>
        <p:nvPicPr>
          <p:cNvPr id="3" name="Image 0" descr="preencoded.png"/>
          <p:cNvPicPr>
            <a:picLocks noChangeAspect="1"/>
          </p:cNvPicPr>
          <p:nvPr/>
        </p:nvPicPr>
        <p:blipFill>
          <a:blip r:embed="rId3"/>
          <a:stretch>
            <a:fillRect/>
          </a:stretch>
        </p:blipFill>
        <p:spPr>
          <a:xfrm>
            <a:off x="953810" y="1226820"/>
            <a:ext cx="1037749" cy="1037749"/>
          </a:xfrm>
          <a:prstGeom prst="rect">
            <a:avLst/>
          </a:prstGeom>
        </p:spPr>
      </p:pic>
      <p:sp>
        <p:nvSpPr>
          <p:cNvPr id="4" name="Text 1"/>
          <p:cNvSpPr/>
          <p:nvPr/>
        </p:nvSpPr>
        <p:spPr>
          <a:xfrm>
            <a:off x="2584133" y="1129784"/>
            <a:ext cx="11379398" cy="200382"/>
          </a:xfrm>
          <a:prstGeom prst="rect">
            <a:avLst/>
          </a:prstGeom>
          <a:noFill/>
          <a:ln/>
        </p:spPr>
        <p:txBody>
          <a:bodyPr wrap="none" lIns="0" tIns="0" rIns="0" bIns="0" rtlCol="0" anchor="t"/>
          <a:lstStyle/>
          <a:p>
            <a:pPr marL="342900" indent="-342900" algn="l">
              <a:lnSpc>
                <a:spcPts val="1550"/>
              </a:lnSpc>
              <a:buSzPct val="100000"/>
              <a:buFont typeface="+mj-lt"/>
              <a:buAutoNum type="arabicPeriod"/>
            </a:pPr>
            <a:r>
              <a:rPr lang="en-US" sz="950" b="1" dirty="0">
                <a:solidFill>
                  <a:srgbClr val="E5E0DF"/>
                </a:solidFill>
                <a:latin typeface="Overpass" pitchFamily="34" charset="0"/>
                <a:ea typeface="Overpass" pitchFamily="34" charset="-122"/>
                <a:cs typeface="Overpass" pitchFamily="34" charset="-120"/>
              </a:rPr>
              <a:t>Data collection Methodology :</a:t>
            </a:r>
            <a:endParaRPr lang="en-US" sz="950" dirty="0"/>
          </a:p>
        </p:txBody>
      </p:sp>
      <p:sp>
        <p:nvSpPr>
          <p:cNvPr id="5" name="Text 2"/>
          <p:cNvSpPr/>
          <p:nvPr/>
        </p:nvSpPr>
        <p:spPr>
          <a:xfrm>
            <a:off x="2584133" y="1442799"/>
            <a:ext cx="11379398" cy="200382"/>
          </a:xfrm>
          <a:prstGeom prst="rect">
            <a:avLst/>
          </a:prstGeom>
          <a:noFill/>
          <a:ln/>
        </p:spPr>
        <p:txBody>
          <a:bodyPr wrap="none" lIns="0" tIns="0" rIns="0" bIns="0" rtlCol="0" anchor="t"/>
          <a:lstStyle/>
          <a:p>
            <a:pPr marL="0" indent="0" algn="l">
              <a:lnSpc>
                <a:spcPts val="1550"/>
              </a:lnSpc>
              <a:buNone/>
            </a:pPr>
            <a:r>
              <a:rPr lang="en-US" sz="950" dirty="0">
                <a:solidFill>
                  <a:srgbClr val="E5E0DF"/>
                </a:solidFill>
                <a:latin typeface="Overpass" pitchFamily="34" charset="0"/>
                <a:ea typeface="Overpass" pitchFamily="34" charset="-122"/>
                <a:cs typeface="Overpass" pitchFamily="34" charset="-120"/>
              </a:rPr>
              <a:t>The data were collected using SpaceX restAPI in addition of using data webscraping on Wikipedia web pages</a:t>
            </a:r>
            <a:endParaRPr lang="en-US" sz="950" dirty="0"/>
          </a:p>
        </p:txBody>
      </p:sp>
      <p:pic>
        <p:nvPicPr>
          <p:cNvPr id="6" name="Image 1" descr="preencoded.png"/>
          <p:cNvPicPr>
            <a:picLocks noChangeAspect="1"/>
          </p:cNvPicPr>
          <p:nvPr/>
        </p:nvPicPr>
        <p:blipFill>
          <a:blip r:embed="rId4"/>
          <a:stretch>
            <a:fillRect/>
          </a:stretch>
        </p:blipFill>
        <p:spPr>
          <a:xfrm>
            <a:off x="953810" y="2687122"/>
            <a:ext cx="1037749" cy="1037749"/>
          </a:xfrm>
          <a:prstGeom prst="rect">
            <a:avLst/>
          </a:prstGeom>
        </p:spPr>
      </p:pic>
      <p:sp>
        <p:nvSpPr>
          <p:cNvPr id="7" name="Text 3"/>
          <p:cNvSpPr/>
          <p:nvPr/>
        </p:nvSpPr>
        <p:spPr>
          <a:xfrm>
            <a:off x="2584133" y="2658904"/>
            <a:ext cx="11379398" cy="200382"/>
          </a:xfrm>
          <a:prstGeom prst="rect">
            <a:avLst/>
          </a:prstGeom>
          <a:noFill/>
          <a:ln/>
        </p:spPr>
        <p:txBody>
          <a:bodyPr wrap="none" lIns="0" tIns="0" rIns="0" bIns="0" rtlCol="0" anchor="t"/>
          <a:lstStyle/>
          <a:p>
            <a:pPr marL="0" indent="0" algn="l">
              <a:lnSpc>
                <a:spcPts val="1550"/>
              </a:lnSpc>
              <a:buNone/>
            </a:pPr>
            <a:r>
              <a:rPr lang="en-US" sz="950" dirty="0">
                <a:solidFill>
                  <a:srgbClr val="E5E0DF"/>
                </a:solidFill>
                <a:latin typeface="Overpass" pitchFamily="34" charset="0"/>
                <a:ea typeface="Overpass" pitchFamily="34" charset="-122"/>
                <a:cs typeface="Overpass" pitchFamily="34" charset="-120"/>
              </a:rPr>
              <a:t>2. </a:t>
            </a:r>
            <a:r>
              <a:rPr lang="en-US" sz="950" b="1" dirty="0">
                <a:solidFill>
                  <a:srgbClr val="E5E0DF"/>
                </a:solidFill>
                <a:latin typeface="Overpass" pitchFamily="34" charset="0"/>
                <a:ea typeface="Overpass" pitchFamily="34" charset="-122"/>
                <a:cs typeface="Overpass" pitchFamily="34" charset="-120"/>
              </a:rPr>
              <a:t>Perform data wrangling :</a:t>
            </a:r>
            <a:endParaRPr lang="en-US" sz="950" dirty="0"/>
          </a:p>
        </p:txBody>
      </p:sp>
      <p:sp>
        <p:nvSpPr>
          <p:cNvPr id="8" name="Text 4"/>
          <p:cNvSpPr/>
          <p:nvPr/>
        </p:nvSpPr>
        <p:spPr>
          <a:xfrm>
            <a:off x="2584133" y="2971919"/>
            <a:ext cx="11379398" cy="200382"/>
          </a:xfrm>
          <a:prstGeom prst="rect">
            <a:avLst/>
          </a:prstGeom>
          <a:noFill/>
          <a:ln/>
        </p:spPr>
        <p:txBody>
          <a:bodyPr wrap="none" lIns="0" tIns="0" rIns="0" bIns="0" rtlCol="0" anchor="t"/>
          <a:lstStyle/>
          <a:p>
            <a:pPr marL="0" indent="0" algn="l">
              <a:lnSpc>
                <a:spcPts val="1550"/>
              </a:lnSpc>
              <a:buNone/>
            </a:pPr>
            <a:r>
              <a:rPr lang="en-US" sz="950" dirty="0">
                <a:solidFill>
                  <a:srgbClr val="E5E0DF"/>
                </a:solidFill>
                <a:latin typeface="Overpass" pitchFamily="34" charset="0"/>
                <a:ea typeface="Overpass" pitchFamily="34" charset="-122"/>
                <a:cs typeface="Overpass" pitchFamily="34" charset="-120"/>
              </a:rPr>
              <a:t>The data were preprocessed using Panadas and NumPy, some of main technique are used: OneHot encoding, unnecessary columns removal, data normalization and standardization.</a:t>
            </a:r>
            <a:endParaRPr lang="en-US" sz="950" dirty="0"/>
          </a:p>
        </p:txBody>
      </p:sp>
      <p:pic>
        <p:nvPicPr>
          <p:cNvPr id="9" name="Image 2" descr="preencoded.png"/>
          <p:cNvPicPr>
            <a:picLocks noChangeAspect="1"/>
          </p:cNvPicPr>
          <p:nvPr/>
        </p:nvPicPr>
        <p:blipFill>
          <a:blip r:embed="rId5"/>
          <a:stretch>
            <a:fillRect/>
          </a:stretch>
        </p:blipFill>
        <p:spPr>
          <a:xfrm>
            <a:off x="929997" y="4147423"/>
            <a:ext cx="949404" cy="949404"/>
          </a:xfrm>
          <a:prstGeom prst="rect">
            <a:avLst/>
          </a:prstGeom>
        </p:spPr>
      </p:pic>
      <p:sp>
        <p:nvSpPr>
          <p:cNvPr id="10" name="Text 5"/>
          <p:cNvSpPr/>
          <p:nvPr/>
        </p:nvSpPr>
        <p:spPr>
          <a:xfrm>
            <a:off x="2448282" y="4119205"/>
            <a:ext cx="11515249" cy="200382"/>
          </a:xfrm>
          <a:prstGeom prst="rect">
            <a:avLst/>
          </a:prstGeom>
          <a:noFill/>
          <a:ln/>
        </p:spPr>
        <p:txBody>
          <a:bodyPr wrap="none" lIns="0" tIns="0" rIns="0" bIns="0" rtlCol="0" anchor="t"/>
          <a:lstStyle/>
          <a:p>
            <a:pPr marL="0" indent="0" algn="l">
              <a:lnSpc>
                <a:spcPts val="1550"/>
              </a:lnSpc>
              <a:buNone/>
            </a:pPr>
            <a:r>
              <a:rPr lang="en-US" sz="950" dirty="0">
                <a:solidFill>
                  <a:srgbClr val="E5E0DF"/>
                </a:solidFill>
                <a:latin typeface="Overpass" pitchFamily="34" charset="0"/>
                <a:ea typeface="Overpass" pitchFamily="34" charset="-122"/>
                <a:cs typeface="Overpass" pitchFamily="34" charset="-120"/>
              </a:rPr>
              <a:t>3. </a:t>
            </a:r>
            <a:r>
              <a:rPr lang="en-US" sz="950" b="1" dirty="0">
                <a:solidFill>
                  <a:srgbClr val="E5E0DF"/>
                </a:solidFill>
                <a:latin typeface="Overpass" pitchFamily="34" charset="0"/>
                <a:ea typeface="Overpass" pitchFamily="34" charset="-122"/>
                <a:cs typeface="Overpass" pitchFamily="34" charset="-120"/>
              </a:rPr>
              <a:t>Perform exploratory data analysis (EDA)</a:t>
            </a:r>
            <a:endParaRPr lang="en-US" sz="950" dirty="0"/>
          </a:p>
        </p:txBody>
      </p:sp>
      <p:sp>
        <p:nvSpPr>
          <p:cNvPr id="11" name="Text 6"/>
          <p:cNvSpPr/>
          <p:nvPr/>
        </p:nvSpPr>
        <p:spPr>
          <a:xfrm>
            <a:off x="2448282" y="4432221"/>
            <a:ext cx="11515249" cy="200382"/>
          </a:xfrm>
          <a:prstGeom prst="rect">
            <a:avLst/>
          </a:prstGeom>
          <a:noFill/>
          <a:ln/>
        </p:spPr>
        <p:txBody>
          <a:bodyPr wrap="none" lIns="0" tIns="0" rIns="0" bIns="0" rtlCol="0" anchor="t"/>
          <a:lstStyle/>
          <a:p>
            <a:pPr marL="0" indent="0" algn="l">
              <a:lnSpc>
                <a:spcPts val="1550"/>
              </a:lnSpc>
              <a:buNone/>
            </a:pPr>
            <a:r>
              <a:rPr lang="en-US" sz="950" dirty="0">
                <a:solidFill>
                  <a:srgbClr val="E5E0DF"/>
                </a:solidFill>
                <a:latin typeface="Overpass" pitchFamily="34" charset="0"/>
                <a:ea typeface="Overpass" pitchFamily="34" charset="-122"/>
                <a:cs typeface="Overpass" pitchFamily="34" charset="-120"/>
              </a:rPr>
              <a:t>Using libraries such as seaborn and matplotlib for visualization and SQL for data quires.</a:t>
            </a:r>
            <a:endParaRPr lang="en-US" sz="950" dirty="0"/>
          </a:p>
        </p:txBody>
      </p:sp>
      <p:pic>
        <p:nvPicPr>
          <p:cNvPr id="12" name="Image 3" descr="preencoded.png"/>
          <p:cNvPicPr>
            <a:picLocks noChangeAspect="1"/>
          </p:cNvPicPr>
          <p:nvPr/>
        </p:nvPicPr>
        <p:blipFill>
          <a:blip r:embed="rId6"/>
          <a:stretch>
            <a:fillRect/>
          </a:stretch>
        </p:blipFill>
        <p:spPr>
          <a:xfrm>
            <a:off x="929997" y="5519380"/>
            <a:ext cx="949404" cy="949404"/>
          </a:xfrm>
          <a:prstGeom prst="rect">
            <a:avLst/>
          </a:prstGeom>
        </p:spPr>
      </p:pic>
      <p:sp>
        <p:nvSpPr>
          <p:cNvPr id="13" name="Text 7"/>
          <p:cNvSpPr/>
          <p:nvPr/>
        </p:nvSpPr>
        <p:spPr>
          <a:xfrm>
            <a:off x="2448282" y="5491163"/>
            <a:ext cx="11515249" cy="200382"/>
          </a:xfrm>
          <a:prstGeom prst="rect">
            <a:avLst/>
          </a:prstGeom>
          <a:noFill/>
          <a:ln/>
        </p:spPr>
        <p:txBody>
          <a:bodyPr wrap="none" lIns="0" tIns="0" rIns="0" bIns="0" rtlCol="0" anchor="t"/>
          <a:lstStyle/>
          <a:p>
            <a:pPr marL="0" indent="0" algn="l">
              <a:lnSpc>
                <a:spcPts val="1550"/>
              </a:lnSpc>
              <a:buNone/>
            </a:pPr>
            <a:r>
              <a:rPr lang="en-US" sz="950" dirty="0">
                <a:solidFill>
                  <a:srgbClr val="E5E0DF"/>
                </a:solidFill>
                <a:latin typeface="Overpass" pitchFamily="34" charset="0"/>
                <a:ea typeface="Overpass" pitchFamily="34" charset="-122"/>
                <a:cs typeface="Overpass" pitchFamily="34" charset="-120"/>
              </a:rPr>
              <a:t>4. </a:t>
            </a:r>
            <a:r>
              <a:rPr lang="en-US" sz="950" b="1" dirty="0">
                <a:solidFill>
                  <a:srgbClr val="E5E0DF"/>
                </a:solidFill>
                <a:latin typeface="Overpass" pitchFamily="34" charset="0"/>
                <a:ea typeface="Overpass" pitchFamily="34" charset="-122"/>
                <a:cs typeface="Overpass" pitchFamily="34" charset="-120"/>
              </a:rPr>
              <a:t>Perform interactive visual analytics</a:t>
            </a:r>
            <a:endParaRPr lang="en-US" sz="950" dirty="0"/>
          </a:p>
        </p:txBody>
      </p:sp>
      <p:sp>
        <p:nvSpPr>
          <p:cNvPr id="14" name="Text 8"/>
          <p:cNvSpPr/>
          <p:nvPr/>
        </p:nvSpPr>
        <p:spPr>
          <a:xfrm>
            <a:off x="2448282" y="5804178"/>
            <a:ext cx="11515249" cy="200382"/>
          </a:xfrm>
          <a:prstGeom prst="rect">
            <a:avLst/>
          </a:prstGeom>
          <a:noFill/>
          <a:ln/>
        </p:spPr>
        <p:txBody>
          <a:bodyPr wrap="none" lIns="0" tIns="0" rIns="0" bIns="0" rtlCol="0" anchor="t"/>
          <a:lstStyle/>
          <a:p>
            <a:pPr marL="0" indent="0" algn="l">
              <a:lnSpc>
                <a:spcPts val="1550"/>
              </a:lnSpc>
              <a:buNone/>
            </a:pPr>
            <a:r>
              <a:rPr lang="en-US" sz="950" dirty="0">
                <a:solidFill>
                  <a:srgbClr val="E5E0DF"/>
                </a:solidFill>
                <a:latin typeface="Overpass" pitchFamily="34" charset="0"/>
                <a:ea typeface="Overpass" pitchFamily="34" charset="-122"/>
                <a:cs typeface="Overpass" pitchFamily="34" charset="-120"/>
              </a:rPr>
              <a:t>Using the following libraries Folium and Plotly Dash</a:t>
            </a:r>
            <a:endParaRPr lang="en-US" sz="950" dirty="0"/>
          </a:p>
        </p:txBody>
      </p:sp>
      <p:pic>
        <p:nvPicPr>
          <p:cNvPr id="15" name="Image 4" descr="preencoded.png"/>
          <p:cNvPicPr>
            <a:picLocks noChangeAspect="1"/>
          </p:cNvPicPr>
          <p:nvPr/>
        </p:nvPicPr>
        <p:blipFill>
          <a:blip r:embed="rId7"/>
          <a:stretch>
            <a:fillRect/>
          </a:stretch>
        </p:blipFill>
        <p:spPr>
          <a:xfrm>
            <a:off x="906185" y="6898958"/>
            <a:ext cx="861179" cy="861179"/>
          </a:xfrm>
          <a:prstGeom prst="rect">
            <a:avLst/>
          </a:prstGeom>
        </p:spPr>
      </p:pic>
      <p:sp>
        <p:nvSpPr>
          <p:cNvPr id="16" name="Text 9"/>
          <p:cNvSpPr/>
          <p:nvPr/>
        </p:nvSpPr>
        <p:spPr>
          <a:xfrm>
            <a:off x="2312432" y="6863120"/>
            <a:ext cx="11651099" cy="200382"/>
          </a:xfrm>
          <a:prstGeom prst="rect">
            <a:avLst/>
          </a:prstGeom>
          <a:noFill/>
          <a:ln/>
        </p:spPr>
        <p:txBody>
          <a:bodyPr wrap="none" lIns="0" tIns="0" rIns="0" bIns="0" rtlCol="0" anchor="t"/>
          <a:lstStyle/>
          <a:p>
            <a:pPr marL="0" indent="0" algn="l">
              <a:lnSpc>
                <a:spcPts val="1550"/>
              </a:lnSpc>
              <a:buNone/>
            </a:pPr>
            <a:r>
              <a:rPr lang="en-US" sz="950" dirty="0">
                <a:solidFill>
                  <a:srgbClr val="E5E0DF"/>
                </a:solidFill>
                <a:latin typeface="Overpass" pitchFamily="34" charset="0"/>
                <a:ea typeface="Overpass" pitchFamily="34" charset="-122"/>
                <a:cs typeface="Overpass" pitchFamily="34" charset="-120"/>
              </a:rPr>
              <a:t>5.</a:t>
            </a:r>
            <a:r>
              <a:rPr lang="en-US" sz="950" b="1" dirty="0">
                <a:solidFill>
                  <a:srgbClr val="E5E0DF"/>
                </a:solidFill>
                <a:latin typeface="Overpass" pitchFamily="34" charset="0"/>
                <a:ea typeface="Overpass" pitchFamily="34" charset="-122"/>
                <a:cs typeface="Overpass" pitchFamily="34" charset="-120"/>
              </a:rPr>
              <a:t>Perform predictive analysis using classification models</a:t>
            </a:r>
            <a:endParaRPr lang="en-US" sz="950" dirty="0"/>
          </a:p>
        </p:txBody>
      </p:sp>
      <p:sp>
        <p:nvSpPr>
          <p:cNvPr id="17" name="Text 10"/>
          <p:cNvSpPr/>
          <p:nvPr/>
        </p:nvSpPr>
        <p:spPr>
          <a:xfrm>
            <a:off x="2312432" y="7176135"/>
            <a:ext cx="11651099" cy="200382"/>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5E0DF"/>
                </a:solidFill>
                <a:latin typeface="Overpass" pitchFamily="34" charset="0"/>
                <a:ea typeface="Overpass" pitchFamily="34" charset="-122"/>
                <a:cs typeface="Overpass" pitchFamily="34" charset="-120"/>
              </a:rPr>
              <a:t>Starting with splitting the data into train and test sets</a:t>
            </a:r>
            <a:endParaRPr lang="en-US" sz="950" dirty="0"/>
          </a:p>
        </p:txBody>
      </p:sp>
      <p:sp>
        <p:nvSpPr>
          <p:cNvPr id="18" name="Text 11"/>
          <p:cNvSpPr/>
          <p:nvPr/>
        </p:nvSpPr>
        <p:spPr>
          <a:xfrm>
            <a:off x="2312432" y="7420332"/>
            <a:ext cx="11651099" cy="200382"/>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5E0DF"/>
                </a:solidFill>
                <a:latin typeface="Overpass" pitchFamily="34" charset="0"/>
                <a:ea typeface="Overpass" pitchFamily="34" charset="-122"/>
                <a:cs typeface="Overpass" pitchFamily="34" charset="-120"/>
              </a:rPr>
              <a:t>Identifying the best algorithm and parameters through hyperparameters tuning using Grid Search</a:t>
            </a:r>
            <a:endParaRPr lang="en-US" sz="950" dirty="0"/>
          </a:p>
        </p:txBody>
      </p:sp>
      <p:sp>
        <p:nvSpPr>
          <p:cNvPr id="19" name="Text 12"/>
          <p:cNvSpPr/>
          <p:nvPr/>
        </p:nvSpPr>
        <p:spPr>
          <a:xfrm>
            <a:off x="2312432" y="7664529"/>
            <a:ext cx="11651099" cy="200382"/>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5E0DF"/>
                </a:solidFill>
                <a:latin typeface="Overpass" pitchFamily="34" charset="0"/>
                <a:ea typeface="Overpass" pitchFamily="34" charset="-122"/>
                <a:cs typeface="Overpass" pitchFamily="34" charset="-120"/>
              </a:rPr>
              <a:t>Adopting the best algorithm and parameters for the purpose of model deployment.</a:t>
            </a:r>
            <a:endParaRPr lang="en-US" sz="950" dirty="0"/>
          </a:p>
        </p:txBody>
      </p:sp>
      <p:sp>
        <p:nvSpPr>
          <p:cNvPr id="20" name="Text 13"/>
          <p:cNvSpPr/>
          <p:nvPr/>
        </p:nvSpPr>
        <p:spPr>
          <a:xfrm>
            <a:off x="674370" y="8049578"/>
            <a:ext cx="13281660" cy="200382"/>
          </a:xfrm>
          <a:prstGeom prst="rect">
            <a:avLst/>
          </a:prstGeom>
          <a:noFill/>
          <a:ln/>
        </p:spPr>
        <p:txBody>
          <a:bodyPr wrap="none" lIns="0" tIns="0" rIns="0" bIns="0" rtlCol="0" anchor="t"/>
          <a:lstStyle/>
          <a:p>
            <a:pPr marL="0" indent="0" algn="l">
              <a:lnSpc>
                <a:spcPts val="1550"/>
              </a:lnSpc>
              <a:buNone/>
            </a:pPr>
            <a:endParaRPr lang="en-US" sz="950" dirty="0"/>
          </a:p>
        </p:txBody>
      </p:sp>
      <p:sp>
        <p:nvSpPr>
          <p:cNvPr id="21" name="Rectangle 20">
            <a:extLst>
              <a:ext uri="{FF2B5EF4-FFF2-40B4-BE49-F238E27FC236}">
                <a16:creationId xmlns:a16="http://schemas.microsoft.com/office/drawing/2014/main" id="{A031366D-A6D4-92DF-F9E9-85D1A17BEC59}"/>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78932" y="983218"/>
            <a:ext cx="1129427" cy="1129427"/>
          </a:xfrm>
          <a:prstGeom prst="rect">
            <a:avLst/>
          </a:prstGeom>
        </p:spPr>
      </p:pic>
      <p:sp>
        <p:nvSpPr>
          <p:cNvPr id="3" name="Text 0"/>
          <p:cNvSpPr/>
          <p:nvPr/>
        </p:nvSpPr>
        <p:spPr>
          <a:xfrm>
            <a:off x="2724388" y="1266230"/>
            <a:ext cx="4505920" cy="563285"/>
          </a:xfrm>
          <a:prstGeom prst="rect">
            <a:avLst/>
          </a:prstGeom>
          <a:noFill/>
          <a:ln/>
        </p:spPr>
        <p:txBody>
          <a:bodyPr wrap="none" lIns="0" tIns="0" rIns="0" bIns="0" rtlCol="0" anchor="t"/>
          <a:lstStyle/>
          <a:p>
            <a:pPr marL="0" indent="0" algn="l">
              <a:lnSpc>
                <a:spcPts val="4400"/>
              </a:lnSpc>
              <a:buNone/>
            </a:pPr>
            <a:r>
              <a:rPr lang="en-US" sz="3500" b="1" kern="0" spc="-106" dirty="0">
                <a:solidFill>
                  <a:srgbClr val="FFFFFF"/>
                </a:solidFill>
                <a:latin typeface="Overpass Bold" pitchFamily="34" charset="0"/>
                <a:ea typeface="Overpass Bold" pitchFamily="34" charset="-122"/>
                <a:cs typeface="Overpass Bold" pitchFamily="34" charset="-120"/>
              </a:rPr>
              <a:t>Data Collection</a:t>
            </a:r>
            <a:endParaRPr lang="en-US" sz="3500" dirty="0"/>
          </a:p>
        </p:txBody>
      </p:sp>
      <p:sp>
        <p:nvSpPr>
          <p:cNvPr id="4" name="Text 1"/>
          <p:cNvSpPr/>
          <p:nvPr/>
        </p:nvSpPr>
        <p:spPr>
          <a:xfrm>
            <a:off x="837724" y="2615208"/>
            <a:ext cx="5972651" cy="337899"/>
          </a:xfrm>
          <a:prstGeom prst="rect">
            <a:avLst/>
          </a:prstGeom>
          <a:noFill/>
          <a:ln/>
        </p:spPr>
        <p:txBody>
          <a:bodyPr wrap="none" lIns="0" tIns="0" rIns="0" bIns="0" rtlCol="0" anchor="t"/>
          <a:lstStyle/>
          <a:p>
            <a:pPr marL="0" indent="0" algn="l">
              <a:lnSpc>
                <a:spcPts val="2650"/>
              </a:lnSpc>
              <a:buNone/>
            </a:pPr>
            <a:r>
              <a:rPr lang="en-US" sz="2100" b="1" u="sng" kern="0" spc="-64" dirty="0">
                <a:solidFill>
                  <a:srgbClr val="FFFFFF"/>
                </a:solidFill>
                <a:latin typeface="Overpass Bold" pitchFamily="34" charset="0"/>
                <a:ea typeface="Overpass Bold" pitchFamily="34" charset="-122"/>
                <a:cs typeface="Overpass Bold" pitchFamily="34" charset="-120"/>
              </a:rPr>
              <a:t>We have collected the data from two main sources:</a:t>
            </a:r>
            <a:endParaRPr lang="en-US" sz="2100" dirty="0"/>
          </a:p>
        </p:txBody>
      </p:sp>
      <p:sp>
        <p:nvSpPr>
          <p:cNvPr id="5" name="Text 2"/>
          <p:cNvSpPr/>
          <p:nvPr/>
        </p:nvSpPr>
        <p:spPr>
          <a:xfrm>
            <a:off x="837724" y="3240286"/>
            <a:ext cx="12954952" cy="306229"/>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5E0DF"/>
                </a:solidFill>
                <a:latin typeface="Overpass" pitchFamily="34" charset="0"/>
                <a:ea typeface="Overpass" pitchFamily="34" charset="-122"/>
                <a:cs typeface="Overpass" pitchFamily="34" charset="-120"/>
              </a:rPr>
              <a:t>SpaceX API: Open Source REST API for launch, rocket, core, capsule, starlink, launchpad, and landing pad data.</a:t>
            </a:r>
            <a:endParaRPr lang="en-US" sz="1500" dirty="0"/>
          </a:p>
        </p:txBody>
      </p:sp>
      <p:sp>
        <p:nvSpPr>
          <p:cNvPr id="6" name="Text 3"/>
          <p:cNvSpPr/>
          <p:nvPr/>
        </p:nvSpPr>
        <p:spPr>
          <a:xfrm>
            <a:off x="837724" y="3613428"/>
            <a:ext cx="12954952" cy="306229"/>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5E0DF"/>
                </a:solidFill>
                <a:latin typeface="Overpass" pitchFamily="34" charset="0"/>
                <a:ea typeface="Overpass" pitchFamily="34" charset="-122"/>
                <a:cs typeface="Overpass" pitchFamily="34" charset="-120"/>
              </a:rPr>
              <a:t>Wikipedia: is a free online encyclopedia, created and edited by volunteers around the world and hosted by the Wikimedia Foundation</a:t>
            </a:r>
            <a:endParaRPr lang="en-US" sz="1500" dirty="0"/>
          </a:p>
        </p:txBody>
      </p:sp>
      <p:sp>
        <p:nvSpPr>
          <p:cNvPr id="7" name="Text 4"/>
          <p:cNvSpPr/>
          <p:nvPr/>
        </p:nvSpPr>
        <p:spPr>
          <a:xfrm>
            <a:off x="837724" y="4206835"/>
            <a:ext cx="3606998" cy="337899"/>
          </a:xfrm>
          <a:prstGeom prst="rect">
            <a:avLst/>
          </a:prstGeom>
          <a:noFill/>
          <a:ln/>
        </p:spPr>
        <p:txBody>
          <a:bodyPr wrap="none" lIns="0" tIns="0" rIns="0" bIns="0" rtlCol="0" anchor="t"/>
          <a:lstStyle/>
          <a:p>
            <a:pPr marL="0" indent="0" algn="l">
              <a:lnSpc>
                <a:spcPts val="2650"/>
              </a:lnSpc>
              <a:buNone/>
            </a:pPr>
            <a:r>
              <a:rPr lang="en-US" sz="2100" b="1" u="sng" kern="0" spc="-64" dirty="0">
                <a:solidFill>
                  <a:srgbClr val="FFFFFF"/>
                </a:solidFill>
                <a:latin typeface="Overpass Bold" pitchFamily="34" charset="0"/>
                <a:ea typeface="Overpass Bold" pitchFamily="34" charset="-122"/>
                <a:cs typeface="Overpass Bold" pitchFamily="34" charset="-120"/>
              </a:rPr>
              <a:t>The Process of data collection:</a:t>
            </a:r>
            <a:endParaRPr lang="en-US" sz="2100" dirty="0"/>
          </a:p>
        </p:txBody>
      </p:sp>
      <p:pic>
        <p:nvPicPr>
          <p:cNvPr id="8" name="Image 1" descr="preencoded.png"/>
          <p:cNvPicPr>
            <a:picLocks noChangeAspect="1"/>
          </p:cNvPicPr>
          <p:nvPr/>
        </p:nvPicPr>
        <p:blipFill>
          <a:blip r:embed="rId4"/>
          <a:stretch>
            <a:fillRect/>
          </a:stretch>
        </p:blipFill>
        <p:spPr>
          <a:xfrm>
            <a:off x="2133243" y="4831913"/>
            <a:ext cx="10363914" cy="2108121"/>
          </a:xfrm>
          <a:prstGeom prst="rect">
            <a:avLst/>
          </a:prstGeom>
        </p:spPr>
      </p:pic>
      <p:sp>
        <p:nvSpPr>
          <p:cNvPr id="9" name="Text 5"/>
          <p:cNvSpPr/>
          <p:nvPr/>
        </p:nvSpPr>
        <p:spPr>
          <a:xfrm>
            <a:off x="837724" y="7155418"/>
            <a:ext cx="12954952" cy="306229"/>
          </a:xfrm>
          <a:prstGeom prst="rect">
            <a:avLst/>
          </a:prstGeom>
          <a:noFill/>
          <a:ln/>
        </p:spPr>
        <p:txBody>
          <a:bodyPr wrap="none" lIns="0" tIns="0" rIns="0" bIns="0" rtlCol="0" anchor="t"/>
          <a:lstStyle/>
          <a:p>
            <a:pPr marL="0" indent="0" algn="l">
              <a:lnSpc>
                <a:spcPts val="2400"/>
              </a:lnSpc>
              <a:buNone/>
            </a:pPr>
            <a:endParaRPr lang="en-US" sz="1500" dirty="0"/>
          </a:p>
        </p:txBody>
      </p:sp>
      <p:sp>
        <p:nvSpPr>
          <p:cNvPr id="10" name="Rectangle 9">
            <a:extLst>
              <a:ext uri="{FF2B5EF4-FFF2-40B4-BE49-F238E27FC236}">
                <a16:creationId xmlns:a16="http://schemas.microsoft.com/office/drawing/2014/main" id="{35D0A605-E663-4E5D-EDC2-B85E7839B10C}"/>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61060" y="1031915"/>
            <a:ext cx="884515" cy="884515"/>
          </a:xfrm>
          <a:prstGeom prst="rect">
            <a:avLst/>
          </a:prstGeom>
        </p:spPr>
      </p:pic>
      <p:sp>
        <p:nvSpPr>
          <p:cNvPr id="3" name="Text 0"/>
          <p:cNvSpPr/>
          <p:nvPr/>
        </p:nvSpPr>
        <p:spPr>
          <a:xfrm>
            <a:off x="2331363" y="1139785"/>
            <a:ext cx="6765369" cy="668774"/>
          </a:xfrm>
          <a:prstGeom prst="rect">
            <a:avLst/>
          </a:prstGeom>
          <a:noFill/>
          <a:ln/>
        </p:spPr>
        <p:txBody>
          <a:bodyPr wrap="none" lIns="0" tIns="0" rIns="0" bIns="0" rtlCol="0" anchor="t"/>
          <a:lstStyle/>
          <a:p>
            <a:pPr marL="0" indent="0" algn="l">
              <a:lnSpc>
                <a:spcPts val="5250"/>
              </a:lnSpc>
              <a:buNone/>
            </a:pPr>
            <a:r>
              <a:rPr lang="en-US" sz="4200" b="1" kern="0" spc="-126" dirty="0">
                <a:solidFill>
                  <a:srgbClr val="FFFFFF"/>
                </a:solidFill>
                <a:latin typeface="Overpass Bold" pitchFamily="34" charset="0"/>
                <a:ea typeface="Overpass Bold" pitchFamily="34" charset="-122"/>
                <a:cs typeface="Overpass Bold" pitchFamily="34" charset="-120"/>
              </a:rPr>
              <a:t>Data Collection – SpaceX API</a:t>
            </a:r>
            <a:endParaRPr lang="en-US" sz="4200" dirty="0"/>
          </a:p>
        </p:txBody>
      </p:sp>
      <p:sp>
        <p:nvSpPr>
          <p:cNvPr id="4" name="Text 1"/>
          <p:cNvSpPr/>
          <p:nvPr/>
        </p:nvSpPr>
        <p:spPr>
          <a:xfrm>
            <a:off x="837724" y="2632591"/>
            <a:ext cx="6200061" cy="254698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Overpass" pitchFamily="34" charset="0"/>
                <a:ea typeface="Overpass" pitchFamily="34" charset="-122"/>
                <a:cs typeface="Overpass" pitchFamily="34" charset="-120"/>
              </a:rPr>
              <a:t>• We started the data collection from SpcaeX API by importing the required libraries such as pandas, NumPy and Request, then we established a URL GET request, this request is raised as JSON file to be finally converted to a data frame through choosing the required information like the geospatial info, rocket type, orbit, flight number and more.</a:t>
            </a:r>
            <a:endParaRPr lang="en-US" sz="1750" dirty="0"/>
          </a:p>
        </p:txBody>
      </p:sp>
      <p:sp>
        <p:nvSpPr>
          <p:cNvPr id="5" name="Text 2"/>
          <p:cNvSpPr/>
          <p:nvPr/>
        </p:nvSpPr>
        <p:spPr>
          <a:xfrm>
            <a:off x="837724" y="5384244"/>
            <a:ext cx="6200061" cy="363855"/>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Overpass" pitchFamily="34" charset="0"/>
                <a:ea typeface="Overpass" pitchFamily="34" charset="-122"/>
                <a:cs typeface="Overpass" pitchFamily="34" charset="-120"/>
              </a:rPr>
              <a:t>•GitHub URL of the completed SpaceX API</a:t>
            </a:r>
            <a:endParaRPr lang="en-US" sz="1750" dirty="0"/>
          </a:p>
        </p:txBody>
      </p:sp>
      <p:sp>
        <p:nvSpPr>
          <p:cNvPr id="6" name="Text 3"/>
          <p:cNvSpPr/>
          <p:nvPr/>
        </p:nvSpPr>
        <p:spPr>
          <a:xfrm>
            <a:off x="837724" y="5952768"/>
            <a:ext cx="6200061" cy="363855"/>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Overpass" pitchFamily="34" charset="0"/>
                <a:ea typeface="Overpass" pitchFamily="34" charset="-122"/>
                <a:cs typeface="Overpass" pitchFamily="34" charset="-120"/>
              </a:rPr>
              <a:t>calls notebook </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837724" y="6572369"/>
            <a:ext cx="1530548" cy="625316"/>
          </a:xfrm>
          <a:prstGeom prst="rect">
            <a:avLst/>
          </a:prstGeom>
        </p:spPr>
      </p:pic>
      <p:pic>
        <p:nvPicPr>
          <p:cNvPr id="8" name="Image 2" descr="preencoded.png"/>
          <p:cNvPicPr>
            <a:picLocks noChangeAspect="1"/>
          </p:cNvPicPr>
          <p:nvPr/>
        </p:nvPicPr>
        <p:blipFill>
          <a:blip r:embed="rId6"/>
          <a:stretch>
            <a:fillRect/>
          </a:stretch>
        </p:blipFill>
        <p:spPr>
          <a:xfrm>
            <a:off x="7600236" y="2683669"/>
            <a:ext cx="5890022" cy="3801070"/>
          </a:xfrm>
          <a:prstGeom prst="rect">
            <a:avLst/>
          </a:prstGeom>
        </p:spPr>
      </p:pic>
      <p:sp>
        <p:nvSpPr>
          <p:cNvPr id="9" name="Text 4"/>
          <p:cNvSpPr/>
          <p:nvPr/>
        </p:nvSpPr>
        <p:spPr>
          <a:xfrm>
            <a:off x="7600236" y="6740485"/>
            <a:ext cx="6200061" cy="363855"/>
          </a:xfrm>
          <a:prstGeom prst="rect">
            <a:avLst/>
          </a:prstGeom>
          <a:noFill/>
          <a:ln/>
        </p:spPr>
        <p:txBody>
          <a:bodyPr wrap="none" lIns="0" tIns="0" rIns="0" bIns="0" rtlCol="0" anchor="t"/>
          <a:lstStyle/>
          <a:p>
            <a:pPr marL="0" indent="0" algn="l">
              <a:lnSpc>
                <a:spcPts val="2850"/>
              </a:lnSpc>
              <a:buNone/>
            </a:pPr>
            <a:endParaRPr lang="en-US" sz="1750" dirty="0"/>
          </a:p>
        </p:txBody>
      </p:sp>
      <p:sp>
        <p:nvSpPr>
          <p:cNvPr id="10" name="Rectangle 9">
            <a:extLst>
              <a:ext uri="{FF2B5EF4-FFF2-40B4-BE49-F238E27FC236}">
                <a16:creationId xmlns:a16="http://schemas.microsoft.com/office/drawing/2014/main" id="{8CD79919-3557-DA6F-C546-DA01DF30E7CA}"/>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07137" y="870942"/>
            <a:ext cx="959763" cy="959763"/>
          </a:xfrm>
          <a:prstGeom prst="rect">
            <a:avLst/>
          </a:prstGeom>
        </p:spPr>
      </p:pic>
      <p:sp>
        <p:nvSpPr>
          <p:cNvPr id="3" name="Text 0"/>
          <p:cNvSpPr/>
          <p:nvPr/>
        </p:nvSpPr>
        <p:spPr>
          <a:xfrm>
            <a:off x="2446734" y="1057037"/>
            <a:ext cx="5356741" cy="587573"/>
          </a:xfrm>
          <a:prstGeom prst="rect">
            <a:avLst/>
          </a:prstGeom>
          <a:noFill/>
          <a:ln/>
        </p:spPr>
        <p:txBody>
          <a:bodyPr wrap="none" lIns="0" tIns="0" rIns="0" bIns="0" rtlCol="0" anchor="t"/>
          <a:lstStyle/>
          <a:p>
            <a:pPr marL="0" indent="0" algn="l">
              <a:lnSpc>
                <a:spcPts val="4600"/>
              </a:lnSpc>
              <a:buNone/>
            </a:pPr>
            <a:r>
              <a:rPr lang="en-US" sz="3700" b="1" kern="0" spc="-111" dirty="0">
                <a:solidFill>
                  <a:srgbClr val="FFFFFF"/>
                </a:solidFill>
                <a:latin typeface="Overpass Bold" pitchFamily="34" charset="0"/>
                <a:ea typeface="Overpass Bold" pitchFamily="34" charset="-122"/>
                <a:cs typeface="Overpass Bold" pitchFamily="34" charset="-120"/>
              </a:rPr>
              <a:t>Data Collection - Scraping</a:t>
            </a:r>
            <a:endParaRPr lang="en-US" sz="3700" dirty="0"/>
          </a:p>
        </p:txBody>
      </p:sp>
      <p:sp>
        <p:nvSpPr>
          <p:cNvPr id="4" name="Text 1"/>
          <p:cNvSpPr/>
          <p:nvPr/>
        </p:nvSpPr>
        <p:spPr>
          <a:xfrm>
            <a:off x="822484" y="2459831"/>
            <a:ext cx="6248995" cy="2556510"/>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Overpass" pitchFamily="34" charset="0"/>
                <a:ea typeface="Overpass" pitchFamily="34" charset="-122"/>
                <a:cs typeface="Overpass" pitchFamily="34" charset="-120"/>
              </a:rPr>
              <a:t>•As we have done before we start by importing the required Python libraries beautiful soup and request to perform our task, and this time, we have used a webpage on Wikipedia called </a:t>
            </a:r>
            <a:r>
              <a:rPr lang="en-US" sz="1550" u="sng" dirty="0">
                <a:solidFill>
                  <a:srgbClr val="E5E0DF"/>
                </a:solidFill>
                <a:latin typeface="Overpass" pitchFamily="34" charset="0"/>
                <a:ea typeface="Overpass" pitchFamily="34" charset="-122"/>
                <a:cs typeface="Overpass" pitchFamily="34" charset="-120"/>
              </a:rPr>
              <a:t>“Space X Falcon 9 First</a:t>
            </a:r>
            <a:r>
              <a:rPr lang="en-US" sz="1550" dirty="0">
                <a:solidFill>
                  <a:srgbClr val="E5E0DF"/>
                </a:solidFill>
                <a:latin typeface="Overpass" pitchFamily="34" charset="0"/>
                <a:ea typeface="Overpass" pitchFamily="34" charset="-122"/>
                <a:cs typeface="Overpass" pitchFamily="34" charset="-120"/>
              </a:rPr>
              <a:t> </a:t>
            </a:r>
            <a:r>
              <a:rPr lang="en-US" sz="1550" u="sng" dirty="0">
                <a:solidFill>
                  <a:srgbClr val="E5E0DF"/>
                </a:solidFill>
                <a:latin typeface="Overpass" pitchFamily="34" charset="0"/>
                <a:ea typeface="Overpass" pitchFamily="34" charset="-122"/>
                <a:cs typeface="Overpass" pitchFamily="34" charset="-120"/>
              </a:rPr>
              <a:t>Stage Landing Prediction” </a:t>
            </a:r>
            <a:r>
              <a:rPr lang="en-US" sz="1550" dirty="0">
                <a:solidFill>
                  <a:srgbClr val="E5E0DF"/>
                </a:solidFill>
                <a:latin typeface="Overpass" pitchFamily="34" charset="0"/>
                <a:ea typeface="Overpass" pitchFamily="34" charset="-122"/>
                <a:cs typeface="Overpass" pitchFamily="34" charset="-120"/>
              </a:rPr>
              <a:t>as a data source, then we initialized an HTTP Get Request and the response was as a text format, then we used the beautiful soup library to extract the tables and columns effectively from the text response to be converted later to a pandas' data frame.</a:t>
            </a:r>
            <a:endParaRPr lang="en-US" sz="1550" dirty="0"/>
          </a:p>
        </p:txBody>
      </p:sp>
      <p:sp>
        <p:nvSpPr>
          <p:cNvPr id="5" name="Text 2"/>
          <p:cNvSpPr/>
          <p:nvPr/>
        </p:nvSpPr>
        <p:spPr>
          <a:xfrm>
            <a:off x="822484" y="5196126"/>
            <a:ext cx="6248995" cy="319564"/>
          </a:xfrm>
          <a:prstGeom prst="rect">
            <a:avLst/>
          </a:prstGeom>
          <a:noFill/>
          <a:ln/>
        </p:spPr>
        <p:txBody>
          <a:bodyPr wrap="none" lIns="0" tIns="0" rIns="0" bIns="0" rtlCol="0" anchor="t"/>
          <a:lstStyle/>
          <a:p>
            <a:pPr marL="0" indent="0" algn="l">
              <a:lnSpc>
                <a:spcPts val="2500"/>
              </a:lnSpc>
              <a:buNone/>
            </a:pPr>
            <a:r>
              <a:rPr lang="en-US" sz="1550" dirty="0">
                <a:solidFill>
                  <a:srgbClr val="E5E0DF"/>
                </a:solidFill>
                <a:latin typeface="Overpass" pitchFamily="34" charset="0"/>
                <a:ea typeface="Overpass" pitchFamily="34" charset="-122"/>
                <a:cs typeface="Overpass" pitchFamily="34" charset="-120"/>
              </a:rPr>
              <a:t>•GitHub URL of the completed web scrapping task notebook</a:t>
            </a:r>
            <a:endParaRPr lang="en-US" sz="1550" dirty="0"/>
          </a:p>
        </p:txBody>
      </p:sp>
      <p:pic>
        <p:nvPicPr>
          <p:cNvPr id="6" name="Image 1" descr="preencoded.png">
            <a:hlinkClick r:id="rId4"/>
          </p:cNvPr>
          <p:cNvPicPr>
            <a:picLocks noChangeAspect="1"/>
          </p:cNvPicPr>
          <p:nvPr/>
        </p:nvPicPr>
        <p:blipFill>
          <a:blip r:embed="rId5"/>
          <a:stretch>
            <a:fillRect/>
          </a:stretch>
        </p:blipFill>
        <p:spPr>
          <a:xfrm>
            <a:off x="822484" y="5740360"/>
            <a:ext cx="1291590" cy="549354"/>
          </a:xfrm>
          <a:prstGeom prst="rect">
            <a:avLst/>
          </a:prstGeom>
        </p:spPr>
      </p:pic>
      <p:pic>
        <p:nvPicPr>
          <p:cNvPr id="7" name="Image 2" descr="preencoded.png"/>
          <p:cNvPicPr>
            <a:picLocks noChangeAspect="1"/>
          </p:cNvPicPr>
          <p:nvPr/>
        </p:nvPicPr>
        <p:blipFill>
          <a:blip r:embed="rId6"/>
          <a:stretch>
            <a:fillRect/>
          </a:stretch>
        </p:blipFill>
        <p:spPr>
          <a:xfrm>
            <a:off x="7566541" y="2504718"/>
            <a:ext cx="4884658" cy="4382453"/>
          </a:xfrm>
          <a:prstGeom prst="rect">
            <a:avLst/>
          </a:prstGeom>
        </p:spPr>
      </p:pic>
      <p:sp>
        <p:nvSpPr>
          <p:cNvPr id="8" name="Text 3"/>
          <p:cNvSpPr/>
          <p:nvPr/>
        </p:nvSpPr>
        <p:spPr>
          <a:xfrm>
            <a:off x="7566541" y="7111841"/>
            <a:ext cx="6248995" cy="319564"/>
          </a:xfrm>
          <a:prstGeom prst="rect">
            <a:avLst/>
          </a:prstGeom>
          <a:noFill/>
          <a:ln/>
        </p:spPr>
        <p:txBody>
          <a:bodyPr wrap="none" lIns="0" tIns="0" rIns="0" bIns="0" rtlCol="0" anchor="t"/>
          <a:lstStyle/>
          <a:p>
            <a:pPr marL="0" indent="0" algn="l">
              <a:lnSpc>
                <a:spcPts val="2500"/>
              </a:lnSpc>
              <a:buNone/>
            </a:pPr>
            <a:endParaRPr lang="en-US" sz="1550" dirty="0"/>
          </a:p>
        </p:txBody>
      </p:sp>
      <p:sp>
        <p:nvSpPr>
          <p:cNvPr id="9" name="Rectangle 8">
            <a:extLst>
              <a:ext uri="{FF2B5EF4-FFF2-40B4-BE49-F238E27FC236}">
                <a16:creationId xmlns:a16="http://schemas.microsoft.com/office/drawing/2014/main" id="{566D69D8-9B84-C0DD-DAC5-98FC06333022}"/>
              </a:ext>
            </a:extLst>
          </p:cNvPr>
          <p:cNvSpPr/>
          <p:nvPr/>
        </p:nvSpPr>
        <p:spPr>
          <a:xfrm>
            <a:off x="12801600" y="7715794"/>
            <a:ext cx="1759131" cy="444137"/>
          </a:xfrm>
          <a:prstGeom prst="rect">
            <a:avLst/>
          </a:prstGeom>
          <a:solidFill>
            <a:srgbClr val="24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2386</Words>
  <Application>Microsoft Office PowerPoint</Application>
  <PresentationFormat>Custom</PresentationFormat>
  <Paragraphs>239</Paragraphs>
  <Slides>47</Slides>
  <Notes>47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Overpass</vt:lpstr>
      <vt:lpstr>Arial</vt:lpstr>
      <vt:lpstr>Calibri</vt:lpstr>
      <vt:lpstr>Overpass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Abdoulaye DEMBELE</cp:lastModifiedBy>
  <cp:revision>3</cp:revision>
  <dcterms:created xsi:type="dcterms:W3CDTF">2025-04-06T12:33:09Z</dcterms:created>
  <dcterms:modified xsi:type="dcterms:W3CDTF">2025-04-06T12:44:55Z</dcterms:modified>
</cp:coreProperties>
</file>